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331" r:id="rId2"/>
    <p:sldId id="363" r:id="rId3"/>
    <p:sldId id="408" r:id="rId4"/>
    <p:sldId id="464" r:id="rId5"/>
    <p:sldId id="409" r:id="rId6"/>
    <p:sldId id="423" r:id="rId7"/>
    <p:sldId id="425" r:id="rId8"/>
    <p:sldId id="427" r:id="rId9"/>
    <p:sldId id="431" r:id="rId10"/>
    <p:sldId id="432" r:id="rId11"/>
    <p:sldId id="438" r:id="rId12"/>
    <p:sldId id="429" r:id="rId13"/>
    <p:sldId id="433" r:id="rId14"/>
    <p:sldId id="437" r:id="rId15"/>
    <p:sldId id="436" r:id="rId16"/>
    <p:sldId id="440" r:id="rId17"/>
    <p:sldId id="444" r:id="rId18"/>
    <p:sldId id="441" r:id="rId19"/>
    <p:sldId id="448" r:id="rId20"/>
    <p:sldId id="443" r:id="rId21"/>
    <p:sldId id="442" r:id="rId22"/>
    <p:sldId id="445" r:id="rId23"/>
    <p:sldId id="466" r:id="rId24"/>
    <p:sldId id="447" r:id="rId25"/>
    <p:sldId id="450" r:id="rId26"/>
    <p:sldId id="452" r:id="rId27"/>
    <p:sldId id="451" r:id="rId28"/>
    <p:sldId id="454" r:id="rId29"/>
    <p:sldId id="456" r:id="rId30"/>
    <p:sldId id="453" r:id="rId31"/>
    <p:sldId id="457" r:id="rId32"/>
    <p:sldId id="458" r:id="rId33"/>
    <p:sldId id="459" r:id="rId34"/>
    <p:sldId id="461" r:id="rId35"/>
    <p:sldId id="460" r:id="rId36"/>
    <p:sldId id="462" r:id="rId37"/>
    <p:sldId id="463" r:id="rId38"/>
    <p:sldId id="465" r:id="rId39"/>
    <p:sldId id="422" r:id="rId40"/>
    <p:sldId id="419" r:id="rId41"/>
    <p:sldId id="349" r:id="rId42"/>
    <p:sldId id="352" r:id="rId43"/>
  </p:sldIdLst>
  <p:sldSz cx="9144000" cy="6858000" type="screen4x3"/>
  <p:notesSz cx="6794500" cy="9925050"/>
  <p:defaultTextStyle>
    <a:defPPr>
      <a:defRPr lang="de-DE"/>
    </a:defPPr>
    <a:lvl1pPr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62" userDrawn="1">
          <p15:clr>
            <a:srgbClr val="A4A3A4"/>
          </p15:clr>
        </p15:guide>
        <p15:guide id="2" orient="horz" pos="1684" userDrawn="1">
          <p15:clr>
            <a:srgbClr val="A4A3A4"/>
          </p15:clr>
        </p15:guide>
        <p15:guide id="3" orient="horz" pos="3521">
          <p15:clr>
            <a:srgbClr val="A4A3A4"/>
          </p15:clr>
        </p15:guide>
        <p15:guide id="4" pos="5449">
          <p15:clr>
            <a:srgbClr val="A4A3A4"/>
          </p15:clr>
        </p15:guide>
        <p15:guide id="5" pos="317" userDrawn="1">
          <p15:clr>
            <a:srgbClr val="A4A3A4"/>
          </p15:clr>
        </p15:guide>
        <p15:guide id="6" pos="29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helm, Nikolas" initials="WN" lastIdx="4" clrIdx="0">
    <p:extLst>
      <p:ext uri="{19B8F6BF-5375-455C-9EA6-DF929625EA0E}">
        <p15:presenceInfo xmlns:p15="http://schemas.microsoft.com/office/powerpoint/2012/main" userId="S-1-5-21-1499261727-55176102-3529509929-32693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99FF"/>
    <a:srgbClr val="333333"/>
    <a:srgbClr val="FF0066"/>
    <a:srgbClr val="33CCCC"/>
    <a:srgbClr val="E53418"/>
    <a:srgbClr val="B5CA82"/>
    <a:srgbClr val="91AC6B"/>
    <a:srgbClr val="41BEFF"/>
    <a:srgbClr val="CA21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23" autoAdjust="0"/>
    <p:restoredTop sz="96429" autoAdjust="0"/>
  </p:normalViewPr>
  <p:slideViewPr>
    <p:cSldViewPr snapToGrid="0">
      <p:cViewPr varScale="1">
        <p:scale>
          <a:sx n="111" d="100"/>
          <a:sy n="111" d="100"/>
        </p:scale>
        <p:origin x="1134" y="102"/>
      </p:cViewPr>
      <p:guideLst>
        <p:guide orient="horz" pos="1162"/>
        <p:guide orient="horz" pos="1684"/>
        <p:guide orient="horz" pos="3521"/>
        <p:guide pos="5449"/>
        <p:guide pos="317"/>
        <p:guide pos="292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3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Mappe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Trainings Data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KL-0</c:v>
                </c:pt>
                <c:pt idx="1">
                  <c:v>KL-1</c:v>
                </c:pt>
                <c:pt idx="2">
                  <c:v>KL-2</c:v>
                </c:pt>
                <c:pt idx="3">
                  <c:v>KL-3</c:v>
                </c:pt>
                <c:pt idx="4">
                  <c:v>Kl-4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8960</c:v>
                </c:pt>
                <c:pt idx="1">
                  <c:v>3529</c:v>
                </c:pt>
                <c:pt idx="2">
                  <c:v>1617</c:v>
                </c:pt>
                <c:pt idx="3">
                  <c:v>1180</c:v>
                </c:pt>
                <c:pt idx="4">
                  <c:v>268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72-42B0-A7F0-E46A2915CFF8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Validation Data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KL-0</c:v>
                </c:pt>
                <c:pt idx="1">
                  <c:v>KL-1</c:v>
                </c:pt>
                <c:pt idx="2">
                  <c:v>KL-2</c:v>
                </c:pt>
                <c:pt idx="3">
                  <c:v>KL-3</c:v>
                </c:pt>
                <c:pt idx="4">
                  <c:v>Kl-4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826</c:v>
                </c:pt>
                <c:pt idx="1">
                  <c:v>328</c:v>
                </c:pt>
                <c:pt idx="2">
                  <c:v>153</c:v>
                </c:pt>
                <c:pt idx="3">
                  <c:v>106</c:v>
                </c:pt>
                <c:pt idx="4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172-42B0-A7F0-E46A2915CF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03594688"/>
        <c:axId val="703595104"/>
      </c:barChart>
      <c:catAx>
        <c:axId val="703594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03595104"/>
        <c:crosses val="autoZero"/>
        <c:auto val="1"/>
        <c:lblAlgn val="ctr"/>
        <c:lblOffset val="100"/>
        <c:noMultiLvlLbl val="0"/>
      </c:catAx>
      <c:valAx>
        <c:axId val="703595104"/>
        <c:scaling>
          <c:orientation val="minMax"/>
          <c:max val="1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03594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24T16:02:39.613" idx="1">
    <p:pos x="10" y="10"/>
    <p:text>Kaiming He</p:text>
    <p:extLst>
      <p:ext uri="{C676402C-5697-4E1C-873F-D02D1690AC5C}">
        <p15:threadingInfo xmlns:p15="http://schemas.microsoft.com/office/powerpoint/2012/main" timeZoneBias="-60"/>
      </p:ext>
    </p:extLst>
  </p:cm>
  <p:cm authorId="1" dt="2020-01-24T16:02:53.369" idx="2">
    <p:pos x="10" y="101"/>
    <p:text>Alex Krizhevsky</p:text>
    <p:extLst>
      <p:ext uri="{C676402C-5697-4E1C-873F-D02D1690AC5C}">
        <p15:threadingInfo xmlns:p15="http://schemas.microsoft.com/office/powerpoint/2012/main" timeZoneBias="-60">
          <p15:parentCm authorId="1" idx="1"/>
        </p15:threadingInfo>
      </p:ext>
    </p:extLst>
  </p:cm>
  <p:cm authorId="1" dt="2020-01-24T16:03:05.524" idx="3">
    <p:pos x="10" y="192"/>
    <p:text>Yann LeCun</p:text>
    <p:extLst>
      <p:ext uri="{C676402C-5697-4E1C-873F-D02D1690AC5C}">
        <p15:threadingInfo xmlns:p15="http://schemas.microsoft.com/office/powerpoint/2012/main" timeZoneBias="-60">
          <p15:parentCm authorId="1" idx="1"/>
        </p15:threadingInfo>
      </p:ext>
    </p:extLst>
  </p:cm>
  <p:cm authorId="1" dt="2020-01-24T16:03:41.500" idx="4">
    <p:pos x="10" y="283"/>
    <p:text>Goeffrey Hinton</p:text>
    <p:extLst>
      <p:ext uri="{C676402C-5697-4E1C-873F-D02D1690AC5C}">
        <p15:threadingInfo xmlns:p15="http://schemas.microsoft.com/office/powerpoint/2012/main" timeZoneBias="-60">
          <p15:parentCm authorId="1" idx="1"/>
        </p15:threadingInfo>
      </p:ext>
    </p:extLst>
  </p:cm>
</p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>
              <a:solidFill>
                <a:srgbClr val="C00000"/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/>
      <dgm:t>
        <a:bodyPr/>
        <a:lstStyle/>
        <a:p>
          <a:r>
            <a:rPr lang="de-DE" dirty="0" err="1"/>
            <a:t>LeNet</a:t>
          </a:r>
          <a:r>
            <a:rPr lang="de-DE" dirty="0"/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rcRect/>
          <a:stretch>
            <a:fillRect/>
          </a:stretch>
        </a:blipFill>
        <a:ln>
          <a:solidFill>
            <a:srgbClr val="C00000"/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>
              <a:solidFill>
                <a:srgbClr val="C00000"/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/>
      <dgm:t>
        <a:bodyPr/>
        <a:lstStyle/>
        <a:p>
          <a:r>
            <a:rPr lang="de-DE" dirty="0" err="1"/>
            <a:t>LeNet</a:t>
          </a:r>
          <a:r>
            <a:rPr lang="de-DE" dirty="0"/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rgbClr val="C00000"/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/>
      <dgm:t>
        <a:bodyPr/>
        <a:lstStyle/>
        <a:p>
          <a:r>
            <a:rPr lang="de-DE" dirty="0"/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LeNet</a:t>
          </a:r>
          <a:r>
            <a:rPr lang="de-DE" dirty="0">
              <a:solidFill>
                <a:srgbClr val="C00000"/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rgbClr val="C00000"/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LeNet</a:t>
          </a:r>
          <a:r>
            <a:rPr lang="de-DE" dirty="0">
              <a:solidFill>
                <a:srgbClr val="C00000"/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rgbClr val="C00000"/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LeNet</a:t>
          </a:r>
          <a:r>
            <a:rPr lang="de-DE" dirty="0">
              <a:solidFill>
                <a:srgbClr val="C00000"/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rgbClr val="C00000"/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LeNet</a:t>
          </a:r>
          <a:r>
            <a:rPr lang="de-DE" dirty="0">
              <a:solidFill>
                <a:srgbClr val="C00000"/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rgbClr val="C00000"/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LeNet</a:t>
          </a:r>
          <a:r>
            <a:rPr lang="de-DE" dirty="0">
              <a:solidFill>
                <a:srgbClr val="C00000"/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rgbClr val="C00000"/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LeNet</a:t>
          </a:r>
          <a:r>
            <a:rPr lang="de-DE" dirty="0">
              <a:solidFill>
                <a:srgbClr val="C00000"/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rgbClr val="C00000"/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LeNet</a:t>
          </a:r>
          <a:r>
            <a:rPr lang="de-DE" dirty="0">
              <a:solidFill>
                <a:srgbClr val="C00000"/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rgbClr val="C00000"/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LeNet</a:t>
          </a:r>
          <a:r>
            <a:rPr lang="de-DE" dirty="0">
              <a:solidFill>
                <a:srgbClr val="C00000"/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rgbClr val="C00000"/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LeNet</a:t>
          </a:r>
          <a:r>
            <a:rPr lang="de-DE" dirty="0">
              <a:solidFill>
                <a:srgbClr val="C00000"/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rgbClr val="C00000"/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>
              <a:solidFill>
                <a:srgbClr val="C00000"/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/>
      <dgm:t>
        <a:bodyPr/>
        <a:lstStyle/>
        <a:p>
          <a:r>
            <a:rPr lang="de-DE" dirty="0" err="1"/>
            <a:t>LeNet</a:t>
          </a:r>
          <a:r>
            <a:rPr lang="de-DE" dirty="0"/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rgbClr val="C00000"/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LeNet</a:t>
          </a:r>
          <a:r>
            <a:rPr lang="de-DE" dirty="0">
              <a:solidFill>
                <a:srgbClr val="C00000"/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rgbClr val="C00000"/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/>
      <dgm:t>
        <a:bodyPr/>
        <a:lstStyle/>
        <a:p>
          <a:r>
            <a:rPr lang="de-DE" dirty="0"/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/>
      <dgm:t>
        <a:bodyPr/>
        <a:lstStyle/>
        <a:p>
          <a:r>
            <a:rPr lang="de-DE" dirty="0" err="1"/>
            <a:t>LeNet</a:t>
          </a:r>
          <a:r>
            <a:rPr lang="de-DE" dirty="0"/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AlexNet</a:t>
          </a:r>
          <a:r>
            <a:rPr lang="de-DE" dirty="0">
              <a:solidFill>
                <a:srgbClr val="C00000"/>
              </a:solidFill>
            </a:rPr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  <a:ln>
          <a:solidFill>
            <a:srgbClr val="C00000"/>
          </a:solidFill>
        </a:ln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dirty="0">
              <a:solidFill>
                <a:schemeClr val="bg2">
                  <a:lumMod val="75000"/>
                </a:schemeClr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AlexNet</a:t>
          </a:r>
          <a:r>
            <a:rPr lang="de-DE" dirty="0">
              <a:solidFill>
                <a:srgbClr val="C00000"/>
              </a:solidFill>
            </a:rPr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  <a:ln>
          <a:solidFill>
            <a:srgbClr val="C00000"/>
          </a:solidFill>
        </a:ln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dirty="0">
              <a:solidFill>
                <a:schemeClr val="bg2">
                  <a:lumMod val="75000"/>
                </a:schemeClr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AlexNet</a:t>
          </a:r>
          <a:r>
            <a:rPr lang="de-DE" dirty="0">
              <a:solidFill>
                <a:srgbClr val="C00000"/>
              </a:solidFill>
            </a:rPr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  <a:ln>
          <a:solidFill>
            <a:srgbClr val="C00000"/>
          </a:solidFill>
        </a:ln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dirty="0">
              <a:solidFill>
                <a:schemeClr val="bg2">
                  <a:lumMod val="75000"/>
                </a:schemeClr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AlexNet</a:t>
          </a:r>
          <a:r>
            <a:rPr lang="de-DE" dirty="0">
              <a:solidFill>
                <a:srgbClr val="C00000"/>
              </a:solidFill>
            </a:rPr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  <a:ln>
          <a:solidFill>
            <a:srgbClr val="C00000"/>
          </a:solidFill>
        </a:ln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dirty="0">
              <a:solidFill>
                <a:schemeClr val="bg2">
                  <a:lumMod val="75000"/>
                </a:schemeClr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AlexNet</a:t>
          </a:r>
          <a:r>
            <a:rPr lang="de-DE" dirty="0">
              <a:solidFill>
                <a:srgbClr val="C00000"/>
              </a:solidFill>
            </a:rPr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  <a:ln>
          <a:solidFill>
            <a:srgbClr val="C00000"/>
          </a:solidFill>
        </a:ln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/>
      <dgm:t>
        <a:bodyPr/>
        <a:lstStyle/>
        <a:p>
          <a:r>
            <a:rPr lang="de-DE" dirty="0" err="1"/>
            <a:t>LeNet</a:t>
          </a:r>
          <a:r>
            <a:rPr lang="de-DE" dirty="0"/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ResNet</a:t>
          </a:r>
          <a:r>
            <a:rPr lang="de-DE" dirty="0">
              <a:solidFill>
                <a:srgbClr val="C00000"/>
              </a:solidFill>
            </a:rPr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solidFill>
            <a:srgbClr val="C00000"/>
          </a:solidFill>
        </a:ln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rcRect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dirty="0">
              <a:solidFill>
                <a:schemeClr val="bg2">
                  <a:lumMod val="75000"/>
                </a:schemeClr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ResNet</a:t>
          </a:r>
          <a:r>
            <a:rPr lang="de-DE" dirty="0">
              <a:solidFill>
                <a:srgbClr val="C00000"/>
              </a:solidFill>
            </a:rPr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solidFill>
            <a:srgbClr val="C00000"/>
          </a:solidFill>
        </a:ln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dirty="0">
              <a:solidFill>
                <a:schemeClr val="bg2">
                  <a:lumMod val="75000"/>
                </a:schemeClr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ResNet</a:t>
          </a:r>
          <a:r>
            <a:rPr lang="de-DE" dirty="0">
              <a:solidFill>
                <a:srgbClr val="C00000"/>
              </a:solidFill>
            </a:rPr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solidFill>
            <a:srgbClr val="C00000"/>
          </a:solidFill>
        </a:ln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dirty="0">
              <a:solidFill>
                <a:schemeClr val="bg2">
                  <a:lumMod val="75000"/>
                </a:schemeClr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ResNet</a:t>
          </a:r>
          <a:r>
            <a:rPr lang="de-DE" dirty="0">
              <a:solidFill>
                <a:srgbClr val="C00000"/>
              </a:solidFill>
            </a:rPr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solidFill>
            <a:srgbClr val="C00000"/>
          </a:solidFill>
        </a:ln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>
              <a:solidFill>
                <a:srgbClr val="C00000"/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/>
      <dgm:t>
        <a:bodyPr/>
        <a:lstStyle/>
        <a:p>
          <a:r>
            <a:rPr lang="de-DE" dirty="0" err="1"/>
            <a:t>LeNet</a:t>
          </a:r>
          <a:r>
            <a:rPr lang="de-DE" dirty="0"/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rgbClr val="C00000"/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dirty="0">
              <a:solidFill>
                <a:schemeClr val="bg2">
                  <a:lumMod val="75000"/>
                </a:schemeClr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ResNet</a:t>
          </a:r>
          <a:r>
            <a:rPr lang="de-DE" dirty="0">
              <a:solidFill>
                <a:srgbClr val="C00000"/>
              </a:solidFill>
            </a:rPr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solidFill>
            <a:srgbClr val="C00000"/>
          </a:solidFill>
        </a:ln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dirty="0">
              <a:solidFill>
                <a:schemeClr val="bg2">
                  <a:lumMod val="75000"/>
                </a:schemeClr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 err="1">
              <a:solidFill>
                <a:schemeClr val="bg2">
                  <a:lumMod val="75000"/>
                </a:schemeClr>
              </a:solidFill>
            </a:rPr>
            <a:t>ResNet</a:t>
          </a:r>
          <a:r>
            <a:rPr lang="de-DE" dirty="0">
              <a:solidFill>
                <a:schemeClr val="bg2">
                  <a:lumMod val="75000"/>
                </a:schemeClr>
              </a:solidFill>
            </a:rPr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>
              <a:solidFill>
                <a:srgbClr val="C00000"/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/>
      <dgm:t>
        <a:bodyPr/>
        <a:lstStyle/>
        <a:p>
          <a:r>
            <a:rPr lang="de-DE" dirty="0" err="1"/>
            <a:t>LeNet</a:t>
          </a:r>
          <a:r>
            <a:rPr lang="de-DE" dirty="0"/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rgbClr val="C00000"/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>
              <a:solidFill>
                <a:srgbClr val="C00000"/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/>
      <dgm:t>
        <a:bodyPr/>
        <a:lstStyle/>
        <a:p>
          <a:r>
            <a:rPr lang="de-DE" dirty="0" err="1"/>
            <a:t>LeNet</a:t>
          </a:r>
          <a:r>
            <a:rPr lang="de-DE" dirty="0"/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rgbClr val="C00000"/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>
              <a:solidFill>
                <a:srgbClr val="C00000"/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/>
      <dgm:t>
        <a:bodyPr/>
        <a:lstStyle/>
        <a:p>
          <a:r>
            <a:rPr lang="de-DE" dirty="0" err="1"/>
            <a:t>LeNet</a:t>
          </a:r>
          <a:r>
            <a:rPr lang="de-DE" dirty="0"/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rgbClr val="C00000"/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>
              <a:solidFill>
                <a:srgbClr val="C00000"/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/>
      <dgm:t>
        <a:bodyPr/>
        <a:lstStyle/>
        <a:p>
          <a:r>
            <a:rPr lang="de-DE" dirty="0" err="1"/>
            <a:t>LeNet</a:t>
          </a:r>
          <a:r>
            <a:rPr lang="de-DE" dirty="0"/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rgbClr val="C00000"/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>
              <a:solidFill>
                <a:srgbClr val="C00000"/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/>
      <dgm:t>
        <a:bodyPr/>
        <a:lstStyle/>
        <a:p>
          <a:r>
            <a:rPr lang="de-DE" dirty="0" err="1"/>
            <a:t>LeNet</a:t>
          </a:r>
          <a:r>
            <a:rPr lang="de-DE" dirty="0"/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rgbClr val="C00000"/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>
              <a:solidFill>
                <a:srgbClr val="C00000"/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/>
      <dgm:t>
        <a:bodyPr/>
        <a:lstStyle/>
        <a:p>
          <a:r>
            <a:rPr lang="de-DE" dirty="0" err="1"/>
            <a:t>LeNet</a:t>
          </a:r>
          <a:r>
            <a:rPr lang="de-DE" dirty="0"/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rgbClr val="C00000"/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314401" y="538858"/>
          <a:ext cx="1036795" cy="103545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814652" y="704079"/>
          <a:ext cx="1628229" cy="1628229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484073" y="1515379"/>
          <a:ext cx="1115922" cy="4437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>
              <a:solidFill>
                <a:srgbClr val="C00000"/>
              </a:solidFill>
            </a:rPr>
            <a:t>Backpropagation 1986</a:t>
          </a:r>
        </a:p>
      </dsp:txBody>
      <dsp:txXfrm>
        <a:off x="497070" y="1528376"/>
        <a:ext cx="1089928" cy="417771"/>
      </dsp:txXfrm>
    </dsp:sp>
    <dsp:sp modelId="{0C322DB9-07D8-45DD-BE31-43962A83EBAE}">
      <dsp:nvSpPr>
        <dsp:cNvPr id="0" name=""/>
        <dsp:cNvSpPr/>
      </dsp:nvSpPr>
      <dsp:spPr>
        <a:xfrm>
          <a:off x="2061646" y="538858"/>
          <a:ext cx="1036795" cy="103545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2576039" y="-219682"/>
          <a:ext cx="1780049" cy="1780049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2231318" y="225542"/>
          <a:ext cx="1115922" cy="4437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/>
            <a:t>LeNet</a:t>
          </a:r>
          <a:r>
            <a:rPr lang="de-DE" sz="1000" kern="1200" dirty="0"/>
            <a:t> 1998</a:t>
          </a:r>
        </a:p>
      </dsp:txBody>
      <dsp:txXfrm>
        <a:off x="2244315" y="238539"/>
        <a:ext cx="1089928" cy="417771"/>
      </dsp:txXfrm>
    </dsp:sp>
    <dsp:sp modelId="{2C846FA5-BA05-4D82-9A54-77560AE2D5F9}">
      <dsp:nvSpPr>
        <dsp:cNvPr id="0" name=""/>
        <dsp:cNvSpPr/>
      </dsp:nvSpPr>
      <dsp:spPr>
        <a:xfrm>
          <a:off x="3808890" y="538858"/>
          <a:ext cx="1036795" cy="103545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4345343" y="709148"/>
          <a:ext cx="1597664" cy="1597664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4001428" y="1481968"/>
          <a:ext cx="1115922" cy="4437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/>
            <a:t>AlexNet</a:t>
          </a:r>
          <a:r>
            <a:rPr lang="de-DE" sz="1000" kern="1200" dirty="0"/>
            <a:t> 2012</a:t>
          </a:r>
        </a:p>
      </dsp:txBody>
      <dsp:txXfrm>
        <a:off x="4014425" y="1494965"/>
        <a:ext cx="1089928" cy="417771"/>
      </dsp:txXfrm>
    </dsp:sp>
    <dsp:sp modelId="{F1192B09-1938-4664-82B3-5541B201420B}">
      <dsp:nvSpPr>
        <dsp:cNvPr id="0" name=""/>
        <dsp:cNvSpPr/>
      </dsp:nvSpPr>
      <dsp:spPr>
        <a:xfrm>
          <a:off x="5556135" y="538858"/>
          <a:ext cx="1036795" cy="103545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t" anchorCtr="0">
          <a:noAutofit/>
        </a:bodyPr>
        <a:lstStyle/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4500" kern="1200" dirty="0"/>
        </a:p>
      </dsp:txBody>
      <dsp:txXfrm>
        <a:off x="5579964" y="784570"/>
        <a:ext cx="989137" cy="765912"/>
      </dsp:txXfrm>
    </dsp:sp>
    <dsp:sp modelId="{5CA40396-1C36-4916-BFD4-17F719565C25}">
      <dsp:nvSpPr>
        <dsp:cNvPr id="0" name=""/>
        <dsp:cNvSpPr/>
      </dsp:nvSpPr>
      <dsp:spPr>
        <a:xfrm>
          <a:off x="5741050" y="202683"/>
          <a:ext cx="1115922" cy="4437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/>
            <a:t>ResNet</a:t>
          </a:r>
          <a:r>
            <a:rPr lang="de-DE" sz="1000" kern="1200" dirty="0"/>
            <a:t> 2015</a:t>
          </a:r>
        </a:p>
      </dsp:txBody>
      <dsp:txXfrm>
        <a:off x="5754047" y="215680"/>
        <a:ext cx="1089928" cy="41777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rgbClr val="C00000"/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LeNet</a:t>
          </a:r>
          <a:r>
            <a:rPr lang="de-DE" sz="500" kern="1200" dirty="0"/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314401" y="538858"/>
          <a:ext cx="1036795" cy="103545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814652" y="704079"/>
          <a:ext cx="1628229" cy="1628229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484073" y="1515379"/>
          <a:ext cx="1115922" cy="4437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Backpropagation 1986</a:t>
          </a:r>
        </a:p>
      </dsp:txBody>
      <dsp:txXfrm>
        <a:off x="497070" y="1528376"/>
        <a:ext cx="1089928" cy="417771"/>
      </dsp:txXfrm>
    </dsp:sp>
    <dsp:sp modelId="{0C322DB9-07D8-45DD-BE31-43962A83EBAE}">
      <dsp:nvSpPr>
        <dsp:cNvPr id="0" name=""/>
        <dsp:cNvSpPr/>
      </dsp:nvSpPr>
      <dsp:spPr>
        <a:xfrm>
          <a:off x="2061646" y="538858"/>
          <a:ext cx="1036795" cy="103545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2576039" y="-219682"/>
          <a:ext cx="1780049" cy="1780049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2231318" y="225542"/>
          <a:ext cx="1115922" cy="4437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rgbClr val="C00000"/>
              </a:solidFill>
            </a:rPr>
            <a:t>LeNet</a:t>
          </a:r>
          <a:r>
            <a:rPr lang="de-DE" sz="1000" kern="1200" dirty="0">
              <a:solidFill>
                <a:srgbClr val="C00000"/>
              </a:solidFill>
            </a:rPr>
            <a:t> 1998</a:t>
          </a:r>
        </a:p>
      </dsp:txBody>
      <dsp:txXfrm>
        <a:off x="2244315" y="238539"/>
        <a:ext cx="1089928" cy="417771"/>
      </dsp:txXfrm>
    </dsp:sp>
    <dsp:sp modelId="{2C846FA5-BA05-4D82-9A54-77560AE2D5F9}">
      <dsp:nvSpPr>
        <dsp:cNvPr id="0" name=""/>
        <dsp:cNvSpPr/>
      </dsp:nvSpPr>
      <dsp:spPr>
        <a:xfrm>
          <a:off x="3808890" y="538858"/>
          <a:ext cx="1036795" cy="103545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4345343" y="709148"/>
          <a:ext cx="1597664" cy="1597664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4001428" y="1481968"/>
          <a:ext cx="1115922" cy="4437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/>
            <a:t>AlexNet</a:t>
          </a:r>
          <a:r>
            <a:rPr lang="de-DE" sz="1000" kern="1200" dirty="0"/>
            <a:t> 2012</a:t>
          </a:r>
        </a:p>
      </dsp:txBody>
      <dsp:txXfrm>
        <a:off x="4014425" y="1494965"/>
        <a:ext cx="1089928" cy="417771"/>
      </dsp:txXfrm>
    </dsp:sp>
    <dsp:sp modelId="{F1192B09-1938-4664-82B3-5541B201420B}">
      <dsp:nvSpPr>
        <dsp:cNvPr id="0" name=""/>
        <dsp:cNvSpPr/>
      </dsp:nvSpPr>
      <dsp:spPr>
        <a:xfrm>
          <a:off x="5556135" y="538858"/>
          <a:ext cx="1036795" cy="103545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t" anchorCtr="0">
          <a:noAutofit/>
        </a:bodyPr>
        <a:lstStyle/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4500" kern="1200" dirty="0"/>
        </a:p>
      </dsp:txBody>
      <dsp:txXfrm>
        <a:off x="5579964" y="784570"/>
        <a:ext cx="989137" cy="765912"/>
      </dsp:txXfrm>
    </dsp:sp>
    <dsp:sp modelId="{5CA40396-1C36-4916-BFD4-17F719565C25}">
      <dsp:nvSpPr>
        <dsp:cNvPr id="0" name=""/>
        <dsp:cNvSpPr/>
      </dsp:nvSpPr>
      <dsp:spPr>
        <a:xfrm>
          <a:off x="5741050" y="202683"/>
          <a:ext cx="1115922" cy="4437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/>
            <a:t>ResNet</a:t>
          </a:r>
          <a:r>
            <a:rPr lang="de-DE" sz="1000" kern="1200" dirty="0"/>
            <a:t> 2015</a:t>
          </a:r>
        </a:p>
      </dsp:txBody>
      <dsp:txXfrm>
        <a:off x="5754047" y="215680"/>
        <a:ext cx="1089928" cy="41777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LeNet</a:t>
          </a:r>
          <a:r>
            <a:rPr lang="de-DE" sz="500" kern="1200" dirty="0">
              <a:solidFill>
                <a:srgbClr val="C00000"/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LeNet</a:t>
          </a:r>
          <a:r>
            <a:rPr lang="de-DE" sz="500" kern="1200" dirty="0">
              <a:solidFill>
                <a:srgbClr val="C00000"/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LeNet</a:t>
          </a:r>
          <a:r>
            <a:rPr lang="de-DE" sz="500" kern="1200" dirty="0">
              <a:solidFill>
                <a:srgbClr val="C00000"/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LeNet</a:t>
          </a:r>
          <a:r>
            <a:rPr lang="de-DE" sz="500" kern="1200" dirty="0">
              <a:solidFill>
                <a:srgbClr val="C00000"/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LeNet</a:t>
          </a:r>
          <a:r>
            <a:rPr lang="de-DE" sz="500" kern="1200" dirty="0">
              <a:solidFill>
                <a:srgbClr val="C00000"/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LeNet</a:t>
          </a:r>
          <a:r>
            <a:rPr lang="de-DE" sz="500" kern="1200" dirty="0">
              <a:solidFill>
                <a:srgbClr val="C00000"/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LeNet</a:t>
          </a:r>
          <a:r>
            <a:rPr lang="de-DE" sz="500" kern="1200" dirty="0">
              <a:solidFill>
                <a:srgbClr val="C00000"/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LeNet</a:t>
          </a:r>
          <a:r>
            <a:rPr lang="de-DE" sz="500" kern="1200" dirty="0">
              <a:solidFill>
                <a:srgbClr val="C00000"/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rgbClr val="C00000"/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LeNet</a:t>
          </a:r>
          <a:r>
            <a:rPr lang="de-DE" sz="500" kern="1200" dirty="0"/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LeNet</a:t>
          </a:r>
          <a:r>
            <a:rPr lang="de-DE" sz="500" kern="1200" dirty="0">
              <a:solidFill>
                <a:srgbClr val="C00000"/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314401" y="538858"/>
          <a:ext cx="1036795" cy="103545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814652" y="704079"/>
          <a:ext cx="1628229" cy="1628229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484073" y="1515379"/>
          <a:ext cx="1115922" cy="4437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Backpropagation 1986</a:t>
          </a:r>
        </a:p>
      </dsp:txBody>
      <dsp:txXfrm>
        <a:off x="497070" y="1528376"/>
        <a:ext cx="1089928" cy="417771"/>
      </dsp:txXfrm>
    </dsp:sp>
    <dsp:sp modelId="{0C322DB9-07D8-45DD-BE31-43962A83EBAE}">
      <dsp:nvSpPr>
        <dsp:cNvPr id="0" name=""/>
        <dsp:cNvSpPr/>
      </dsp:nvSpPr>
      <dsp:spPr>
        <a:xfrm>
          <a:off x="2061646" y="538858"/>
          <a:ext cx="1036795" cy="103545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2576039" y="-219682"/>
          <a:ext cx="1780049" cy="1780049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2231318" y="225542"/>
          <a:ext cx="1115922" cy="4437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/>
            <a:t>LeNet</a:t>
          </a:r>
          <a:r>
            <a:rPr lang="de-DE" sz="1000" kern="1200" dirty="0"/>
            <a:t> 1998</a:t>
          </a:r>
        </a:p>
      </dsp:txBody>
      <dsp:txXfrm>
        <a:off x="2244315" y="238539"/>
        <a:ext cx="1089928" cy="417771"/>
      </dsp:txXfrm>
    </dsp:sp>
    <dsp:sp modelId="{2C846FA5-BA05-4D82-9A54-77560AE2D5F9}">
      <dsp:nvSpPr>
        <dsp:cNvPr id="0" name=""/>
        <dsp:cNvSpPr/>
      </dsp:nvSpPr>
      <dsp:spPr>
        <a:xfrm>
          <a:off x="3808890" y="538858"/>
          <a:ext cx="1036795" cy="103545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4345343" y="709148"/>
          <a:ext cx="1597664" cy="1597664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4001428" y="1481968"/>
          <a:ext cx="1115922" cy="4437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rgbClr val="C00000"/>
              </a:solidFill>
            </a:rPr>
            <a:t>AlexNet</a:t>
          </a:r>
          <a:r>
            <a:rPr lang="de-DE" sz="1000" kern="1200" dirty="0">
              <a:solidFill>
                <a:srgbClr val="C00000"/>
              </a:solidFill>
            </a:rPr>
            <a:t> 2012</a:t>
          </a:r>
        </a:p>
      </dsp:txBody>
      <dsp:txXfrm>
        <a:off x="4014425" y="1494965"/>
        <a:ext cx="1089928" cy="417771"/>
      </dsp:txXfrm>
    </dsp:sp>
    <dsp:sp modelId="{F1192B09-1938-4664-82B3-5541B201420B}">
      <dsp:nvSpPr>
        <dsp:cNvPr id="0" name=""/>
        <dsp:cNvSpPr/>
      </dsp:nvSpPr>
      <dsp:spPr>
        <a:xfrm>
          <a:off x="5556135" y="538858"/>
          <a:ext cx="1036795" cy="103545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t" anchorCtr="0">
          <a:noAutofit/>
        </a:bodyPr>
        <a:lstStyle/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4500" kern="1200" dirty="0"/>
        </a:p>
      </dsp:txBody>
      <dsp:txXfrm>
        <a:off x="5579964" y="784570"/>
        <a:ext cx="989137" cy="765912"/>
      </dsp:txXfrm>
    </dsp:sp>
    <dsp:sp modelId="{5CA40396-1C36-4916-BFD4-17F719565C25}">
      <dsp:nvSpPr>
        <dsp:cNvPr id="0" name=""/>
        <dsp:cNvSpPr/>
      </dsp:nvSpPr>
      <dsp:spPr>
        <a:xfrm>
          <a:off x="5741050" y="202683"/>
          <a:ext cx="1115922" cy="4437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/>
            <a:t>ResNet</a:t>
          </a:r>
          <a:r>
            <a:rPr lang="de-DE" sz="1000" kern="1200" dirty="0"/>
            <a:t> 2015</a:t>
          </a:r>
        </a:p>
      </dsp:txBody>
      <dsp:txXfrm>
        <a:off x="5754047" y="215680"/>
        <a:ext cx="1089928" cy="417771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AlexNet</a:t>
          </a:r>
          <a:r>
            <a:rPr lang="de-DE" sz="500" kern="1200" dirty="0">
              <a:solidFill>
                <a:srgbClr val="C00000"/>
              </a:solidFill>
            </a:rPr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AlexNet</a:t>
          </a:r>
          <a:r>
            <a:rPr lang="de-DE" sz="500" kern="1200" dirty="0">
              <a:solidFill>
                <a:srgbClr val="C00000"/>
              </a:solidFill>
            </a:rPr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AlexNet</a:t>
          </a:r>
          <a:r>
            <a:rPr lang="de-DE" sz="500" kern="1200" dirty="0">
              <a:solidFill>
                <a:srgbClr val="C00000"/>
              </a:solidFill>
            </a:rPr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AlexNet</a:t>
          </a:r>
          <a:r>
            <a:rPr lang="de-DE" sz="500" kern="1200" dirty="0">
              <a:solidFill>
                <a:srgbClr val="C00000"/>
              </a:solidFill>
            </a:rPr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314401" y="538858"/>
          <a:ext cx="1036795" cy="103545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814652" y="704079"/>
          <a:ext cx="1628229" cy="1628229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484073" y="1515379"/>
          <a:ext cx="1115922" cy="4437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497070" y="1528376"/>
        <a:ext cx="1089928" cy="417771"/>
      </dsp:txXfrm>
    </dsp:sp>
    <dsp:sp modelId="{0C322DB9-07D8-45DD-BE31-43962A83EBAE}">
      <dsp:nvSpPr>
        <dsp:cNvPr id="0" name=""/>
        <dsp:cNvSpPr/>
      </dsp:nvSpPr>
      <dsp:spPr>
        <a:xfrm>
          <a:off x="2061646" y="538858"/>
          <a:ext cx="1036795" cy="103545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2576039" y="-219682"/>
          <a:ext cx="1780049" cy="1780049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2231318" y="225542"/>
          <a:ext cx="1115922" cy="4437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/>
            <a:t>LeNet</a:t>
          </a:r>
          <a:r>
            <a:rPr lang="de-DE" sz="1000" kern="1200" dirty="0"/>
            <a:t> 1998</a:t>
          </a:r>
        </a:p>
      </dsp:txBody>
      <dsp:txXfrm>
        <a:off x="2244315" y="238539"/>
        <a:ext cx="1089928" cy="417771"/>
      </dsp:txXfrm>
    </dsp:sp>
    <dsp:sp modelId="{2C846FA5-BA05-4D82-9A54-77560AE2D5F9}">
      <dsp:nvSpPr>
        <dsp:cNvPr id="0" name=""/>
        <dsp:cNvSpPr/>
      </dsp:nvSpPr>
      <dsp:spPr>
        <a:xfrm>
          <a:off x="3808890" y="538858"/>
          <a:ext cx="1036795" cy="103545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4345343" y="709148"/>
          <a:ext cx="1597664" cy="1597664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4001428" y="1481968"/>
          <a:ext cx="1115922" cy="4437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/>
            <a:t>AlexNet</a:t>
          </a:r>
          <a:r>
            <a:rPr lang="de-DE" sz="1000" kern="1200" dirty="0"/>
            <a:t> 2012</a:t>
          </a:r>
        </a:p>
      </dsp:txBody>
      <dsp:txXfrm>
        <a:off x="4014425" y="1494965"/>
        <a:ext cx="1089928" cy="417771"/>
      </dsp:txXfrm>
    </dsp:sp>
    <dsp:sp modelId="{F1192B09-1938-4664-82B3-5541B201420B}">
      <dsp:nvSpPr>
        <dsp:cNvPr id="0" name=""/>
        <dsp:cNvSpPr/>
      </dsp:nvSpPr>
      <dsp:spPr>
        <a:xfrm>
          <a:off x="5556135" y="538858"/>
          <a:ext cx="1036795" cy="103545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t" anchorCtr="0">
          <a:noAutofit/>
        </a:bodyPr>
        <a:lstStyle/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4500" kern="1200" dirty="0"/>
        </a:p>
      </dsp:txBody>
      <dsp:txXfrm>
        <a:off x="5579964" y="784570"/>
        <a:ext cx="989137" cy="765912"/>
      </dsp:txXfrm>
    </dsp:sp>
    <dsp:sp modelId="{5CA40396-1C36-4916-BFD4-17F719565C25}">
      <dsp:nvSpPr>
        <dsp:cNvPr id="0" name=""/>
        <dsp:cNvSpPr/>
      </dsp:nvSpPr>
      <dsp:spPr>
        <a:xfrm>
          <a:off x="5741050" y="202683"/>
          <a:ext cx="1115922" cy="4437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rgbClr val="C00000"/>
              </a:solidFill>
            </a:rPr>
            <a:t>ResNet</a:t>
          </a:r>
          <a:r>
            <a:rPr lang="de-DE" sz="1000" kern="1200" dirty="0">
              <a:solidFill>
                <a:srgbClr val="C00000"/>
              </a:solidFill>
            </a:rPr>
            <a:t> 2015</a:t>
          </a:r>
        </a:p>
      </dsp:txBody>
      <dsp:txXfrm>
        <a:off x="5754047" y="215680"/>
        <a:ext cx="1089928" cy="417771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ResNet</a:t>
          </a:r>
          <a:r>
            <a:rPr lang="de-DE" sz="500" kern="1200" dirty="0">
              <a:solidFill>
                <a:srgbClr val="C00000"/>
              </a:solidFill>
            </a:rPr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ResNet</a:t>
          </a:r>
          <a:r>
            <a:rPr lang="de-DE" sz="500" kern="1200" dirty="0">
              <a:solidFill>
                <a:srgbClr val="C00000"/>
              </a:solidFill>
            </a:rPr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ResNet</a:t>
          </a:r>
          <a:r>
            <a:rPr lang="de-DE" sz="500" kern="1200" dirty="0">
              <a:solidFill>
                <a:srgbClr val="C00000"/>
              </a:solidFill>
            </a:rPr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rgbClr val="C00000"/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LeNet</a:t>
          </a:r>
          <a:r>
            <a:rPr lang="de-DE" sz="500" kern="1200" dirty="0"/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ResNet</a:t>
          </a:r>
          <a:r>
            <a:rPr lang="de-DE" sz="500" kern="1200" dirty="0">
              <a:solidFill>
                <a:srgbClr val="C00000"/>
              </a:solidFill>
            </a:rPr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chemeClr val="bg2">
                  <a:lumMod val="75000"/>
                </a:schemeClr>
              </a:solidFill>
            </a:rPr>
            <a:t>ResNet</a:t>
          </a: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rgbClr val="C00000"/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LeNet</a:t>
          </a:r>
          <a:r>
            <a:rPr lang="de-DE" sz="500" kern="1200" dirty="0"/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rgbClr val="C00000"/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LeNet</a:t>
          </a:r>
          <a:r>
            <a:rPr lang="de-DE" sz="500" kern="1200" dirty="0"/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rgbClr val="C00000"/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LeNet</a:t>
          </a:r>
          <a:r>
            <a:rPr lang="de-DE" sz="500" kern="1200" dirty="0"/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rgbClr val="C00000"/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LeNet</a:t>
          </a:r>
          <a:r>
            <a:rPr lang="de-DE" sz="500" kern="1200" dirty="0"/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rgbClr val="C00000"/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LeNet</a:t>
          </a:r>
          <a:r>
            <a:rPr lang="de-DE" sz="500" kern="1200" dirty="0"/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rgbClr val="C00000"/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LeNet</a:t>
          </a:r>
          <a:r>
            <a:rPr lang="de-DE" sz="500" kern="1200" dirty="0"/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03296" y="184372"/>
            <a:ext cx="3346920" cy="49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dirty="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52195" y="184372"/>
            <a:ext cx="2113844" cy="49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dirty="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797"/>
            <a:ext cx="2944283" cy="49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dirty="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17" y="9428797"/>
            <a:ext cx="2944283" cy="49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fld id="{68881EDE-3DA0-462B-BBED-BC29A34D2055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03100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283" cy="49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dirty="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217" y="0"/>
            <a:ext cx="2944283" cy="49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dirty="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59350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5934" y="4714399"/>
            <a:ext cx="4982633" cy="4466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797"/>
            <a:ext cx="2944283" cy="49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dirty="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217" y="9428797"/>
            <a:ext cx="2944283" cy="49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fld id="{29F936BC-64E0-4739-8677-77CC437BC27B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12229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F936BC-64E0-4739-8677-77CC437BC27B}" type="slidenum">
              <a:rPr lang="de-DE" smtClean="0"/>
              <a:pPr>
                <a:defRPr/>
              </a:pPr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385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Ich möchte</a:t>
            </a:r>
            <a:r>
              <a:rPr lang="de-DE" baseline="0" dirty="0"/>
              <a:t> erst auf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F936BC-64E0-4739-8677-77CC437BC27B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6070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AF8B60-950B-42E1-85E9-36F3AE3458E1}" type="slidenum">
              <a:rPr lang="de-DE" smtClean="0"/>
              <a:pPr>
                <a:defRPr/>
              </a:pPr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9320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6229350" y="479425"/>
            <a:ext cx="1841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900">
                <a:solidFill>
                  <a:schemeClr val="bg2"/>
                </a:solidFill>
                <a:latin typeface="Arial" pitchFamily="34" charset="0"/>
              </a:rPr>
              <a:t>Technische Universität München</a:t>
            </a:r>
          </a:p>
        </p:txBody>
      </p:sp>
      <p:sp>
        <p:nvSpPr>
          <p:cNvPr id="5" name="Line 16"/>
          <p:cNvSpPr>
            <a:spLocks noChangeShapeType="1"/>
          </p:cNvSpPr>
          <p:nvPr/>
        </p:nvSpPr>
        <p:spPr bwMode="auto">
          <a:xfrm>
            <a:off x="0" y="6858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</a:endParaRPr>
          </a:p>
        </p:txBody>
      </p:sp>
      <p:sp>
        <p:nvSpPr>
          <p:cNvPr id="6" name="Line 17"/>
          <p:cNvSpPr>
            <a:spLocks noChangeShapeType="1"/>
          </p:cNvSpPr>
          <p:nvPr/>
        </p:nvSpPr>
        <p:spPr bwMode="auto">
          <a:xfrm>
            <a:off x="0" y="63246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pic>
        <p:nvPicPr>
          <p:cNvPr id="7" name="Picture 2" descr="C:\Users\Flopc\Desktop\ppt\TUMLogo_oZ_Vollfl_blau_RGB.e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35925" y="325438"/>
            <a:ext cx="606425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08000" y="1828800"/>
            <a:ext cx="8128000" cy="1295400"/>
          </a:xfrm>
        </p:spPr>
        <p:txBody>
          <a:bodyPr/>
          <a:lstStyle>
            <a:lvl1pPr algn="ctr">
              <a:defRPr sz="3200" b="0">
                <a:latin typeface="+mn-lt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08000" y="3429000"/>
            <a:ext cx="8128000" cy="1752600"/>
          </a:xfrm>
        </p:spPr>
        <p:txBody>
          <a:bodyPr/>
          <a:lstStyle>
            <a:lvl1pPr marL="0" indent="0" algn="ctr">
              <a:buFontTx/>
              <a:buNone/>
              <a:defRPr sz="2000">
                <a:latin typeface="+mn-lt"/>
              </a:defRPr>
            </a:lvl1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8000" y="6400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smtClean="0">
                <a:latin typeface="+mn-lt"/>
              </a:defRPr>
            </a:lvl1pPr>
          </a:lstStyle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90800" y="6400800"/>
            <a:ext cx="3962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smtClean="0">
                <a:latin typeface="+mn-lt"/>
              </a:defRPr>
            </a:lvl1pPr>
          </a:lstStyle>
          <a:p>
            <a:pPr>
              <a:defRPr/>
            </a:pPr>
            <a:r>
              <a:rPr lang="de-DE"/>
              <a:t>08 Regelungs- und Messtechnik (Bsp. Roboter)</a:t>
            </a:r>
            <a:endParaRPr lang="de-DE" dirty="0"/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31000" y="6400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+mn-lt"/>
              </a:defRPr>
            </a:lvl1pPr>
          </a:lstStyle>
          <a:p>
            <a:pPr>
              <a:defRPr/>
            </a:pPr>
            <a:fld id="{0B4565FD-04FE-4DEA-AE50-286EC4F93A6B}" type="slidenum">
              <a:rPr lang="de-DE" smtClean="0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8000" y="1225551"/>
            <a:ext cx="8128000" cy="874182"/>
          </a:xfrm>
        </p:spPr>
        <p:txBody>
          <a:bodyPr anchor="t"/>
          <a:lstStyle>
            <a:lvl1pPr>
              <a:defRPr>
                <a:latin typeface="+mn-lt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8000" y="2099732"/>
            <a:ext cx="8128000" cy="4072467"/>
          </a:xfrm>
        </p:spPr>
        <p:txBody>
          <a:bodyPr/>
          <a:lstStyle>
            <a:lvl1pPr marL="342900" indent="-342900">
              <a:buFont typeface="Wingdings" pitchFamily="2" charset="2"/>
              <a:buChar char="§"/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de-DE"/>
              <a:t>08 Regelungs- und Messtechnik (Bsp. Roboter)</a:t>
            </a:r>
            <a:endParaRPr lang="de-D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2B8F89CB-16F0-4943-8A85-3F28A194BD47}" type="slidenum">
              <a:rPr lang="de-DE" smtClean="0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7" name="Inhaltsplatzhalter 2"/>
          <p:cNvSpPr>
            <a:spLocks noGrp="1"/>
          </p:cNvSpPr>
          <p:nvPr>
            <p:ph idx="13" hasCustomPrompt="1"/>
          </p:nvPr>
        </p:nvSpPr>
        <p:spPr>
          <a:xfrm>
            <a:off x="508000" y="876301"/>
            <a:ext cx="8128000" cy="34925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600">
                <a:latin typeface="+mn-lt"/>
              </a:defRPr>
            </a:lvl1pPr>
          </a:lstStyle>
          <a:p>
            <a:pPr lvl="0"/>
            <a:r>
              <a:rPr lang="de-DE" dirty="0"/>
              <a:t>Abschnitt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08 Regelungs- und Messtechnik (Bsp. Roboter)</a:t>
            </a:r>
            <a:endParaRPr lang="de-D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3C55C8-3969-4AFB-A696-4560A43E69F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08000" y="1828800"/>
            <a:ext cx="3987800" cy="4343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987800" cy="4343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08 Regelungs- und Messtechnik (Bsp. Roboter)</a:t>
            </a:r>
            <a:endParaRPr lang="de-DE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62417A-160E-4601-B675-D12C1C7CAED5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08000" y="2099733"/>
            <a:ext cx="3938628" cy="460904"/>
          </a:xfrm>
        </p:spPr>
        <p:txBody>
          <a:bodyPr anchor="b"/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8000" y="2560636"/>
            <a:ext cx="3938628" cy="35570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95825" y="2099733"/>
            <a:ext cx="3940175" cy="460904"/>
          </a:xfrm>
        </p:spPr>
        <p:txBody>
          <a:bodyPr anchor="b"/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95825" y="2560636"/>
            <a:ext cx="3940175" cy="35570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08 Regelungs- und Messtechnik (Bsp. Roboter)</a:t>
            </a:r>
            <a:endParaRPr lang="de-DE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176501-FCA4-4AF4-8AC8-8F8CF8F73C6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11" name="Inhaltsplatzhalter 2"/>
          <p:cNvSpPr>
            <a:spLocks noGrp="1"/>
          </p:cNvSpPr>
          <p:nvPr>
            <p:ph idx="13" hasCustomPrompt="1"/>
          </p:nvPr>
        </p:nvSpPr>
        <p:spPr>
          <a:xfrm>
            <a:off x="508000" y="876301"/>
            <a:ext cx="8128000" cy="34925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600"/>
            </a:lvl1pPr>
          </a:lstStyle>
          <a:p>
            <a:pPr lvl="0"/>
            <a:r>
              <a:rPr lang="de-DE" dirty="0"/>
              <a:t>Abschnitt</a:t>
            </a:r>
            <a:endParaRPr lang="en-US" dirty="0"/>
          </a:p>
        </p:txBody>
      </p:sp>
      <p:sp>
        <p:nvSpPr>
          <p:cNvPr id="12" name="Inhaltsplatzhalter 3"/>
          <p:cNvSpPr>
            <a:spLocks noGrp="1"/>
          </p:cNvSpPr>
          <p:nvPr>
            <p:ph sz="half" idx="14" hasCustomPrompt="1"/>
          </p:nvPr>
        </p:nvSpPr>
        <p:spPr>
          <a:xfrm>
            <a:off x="508000" y="1225552"/>
            <a:ext cx="8128000" cy="806448"/>
          </a:xfrm>
        </p:spPr>
        <p:txBody>
          <a:bodyPr/>
          <a:lstStyle>
            <a:lvl1pPr marL="0" indent="0">
              <a:buNone/>
              <a:defRPr sz="2400" b="1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08 Regelungs- und Messtechnik (Bsp. Roboter)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64569B-E2BA-4202-A2DF-AEB74E94D74F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08 Regelungs- und Messtechnik (Bsp. Roboter)</a:t>
            </a:r>
            <a:endParaRPr lang="de-DE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738138-A763-4624-A864-FCEA87989C4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08 Regelungs- und Messtechnik (Bsp. Roboter)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466336-DAD8-4C33-B5A3-73F55FA5AE5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08 Regelungs- und Messtechnik (Bsp. Roboter)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3E6163-9D26-4E31-B91A-366FC0A7C733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914400"/>
            <a:ext cx="8128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828800"/>
            <a:ext cx="81280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4"/>
            <a:endParaRPr lang="de-DE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8000" y="6400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smtClean="0">
                <a:latin typeface="+mn-lt"/>
              </a:defRPr>
            </a:lvl1pPr>
          </a:lstStyle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90800" y="6400800"/>
            <a:ext cx="3962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smtClean="0">
                <a:latin typeface="+mn-lt"/>
              </a:defRPr>
            </a:lvl1pPr>
          </a:lstStyle>
          <a:p>
            <a:pPr>
              <a:defRPr/>
            </a:pPr>
            <a:r>
              <a:rPr lang="de-DE"/>
              <a:t>08 Regelungs- und Messtechnik (Bsp. Roboter)</a:t>
            </a:r>
            <a:endParaRPr lang="de-DE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31000" y="6400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+mn-lt"/>
              </a:defRPr>
            </a:lvl1pPr>
          </a:lstStyle>
          <a:p>
            <a:pPr>
              <a:defRPr/>
            </a:pPr>
            <a:fld id="{0B4565FD-04FE-4DEA-AE50-286EC4F93A6B}" type="slidenum">
              <a:rPr lang="de-DE" smtClean="0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1044" name="Line 20"/>
          <p:cNvSpPr>
            <a:spLocks noChangeShapeType="1"/>
          </p:cNvSpPr>
          <p:nvPr/>
        </p:nvSpPr>
        <p:spPr bwMode="auto">
          <a:xfrm>
            <a:off x="0" y="6858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UM Neue Helvetica 55 Regular" panose="020B0604020202020204" pitchFamily="34" charset="0"/>
            </a:endParaRPr>
          </a:p>
        </p:txBody>
      </p:sp>
      <p:sp>
        <p:nvSpPr>
          <p:cNvPr id="1042" name="Text Box 18"/>
          <p:cNvSpPr txBox="1">
            <a:spLocks noChangeArrowheads="1"/>
          </p:cNvSpPr>
          <p:nvPr/>
        </p:nvSpPr>
        <p:spPr bwMode="auto">
          <a:xfrm>
            <a:off x="6196619" y="479425"/>
            <a:ext cx="18742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900">
                <a:solidFill>
                  <a:schemeClr val="bg2"/>
                </a:solidFill>
                <a:latin typeface="+mn-lt"/>
              </a:rPr>
              <a:t>Technische Universität München</a:t>
            </a:r>
          </a:p>
        </p:txBody>
      </p:sp>
      <p:sp>
        <p:nvSpPr>
          <p:cNvPr id="1046" name="Line 22"/>
          <p:cNvSpPr>
            <a:spLocks noChangeShapeType="1"/>
          </p:cNvSpPr>
          <p:nvPr/>
        </p:nvSpPr>
        <p:spPr bwMode="auto">
          <a:xfrm>
            <a:off x="0" y="6858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UM Neue Helvetica 55 Regular" panose="020B0604020202020204" pitchFamily="34" charset="0"/>
            </a:endParaRPr>
          </a:p>
        </p:txBody>
      </p:sp>
      <p:sp>
        <p:nvSpPr>
          <p:cNvPr id="1047" name="Line 23"/>
          <p:cNvSpPr>
            <a:spLocks noChangeShapeType="1"/>
          </p:cNvSpPr>
          <p:nvPr/>
        </p:nvSpPr>
        <p:spPr bwMode="auto">
          <a:xfrm>
            <a:off x="0" y="63246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UM Neue Helvetica 55 Regular" panose="020B0604020202020204" pitchFamily="34" charset="0"/>
            </a:endParaRPr>
          </a:p>
        </p:txBody>
      </p:sp>
      <p:pic>
        <p:nvPicPr>
          <p:cNvPr id="1035" name="Picture 2" descr="C:\Users\Flopc\Desktop\ppt\TUMLogo_oZ_Vollfl_blau_RGB.emf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35925" y="325438"/>
            <a:ext cx="606425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</p:sldLayoutIdLst>
  <p:hf sldNum="0"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2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diagramColors" Target="../diagrams/colors4.xml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diagramQuickStyle" Target="../diagrams/quickStyle4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diagramLayout" Target="../diagrams/layout4.xml"/><Relationship Id="rId5" Type="http://schemas.openxmlformats.org/officeDocument/2006/relationships/image" Target="../media/image12.png"/><Relationship Id="rId10" Type="http://schemas.openxmlformats.org/officeDocument/2006/relationships/diagramData" Target="../diagrams/data4.xml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microsoft.com/office/2007/relationships/diagramDrawing" Target="../diagrams/drawing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diagramQuickStyle" Target="../diagrams/quickStyle5.xml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diagramLayout" Target="../diagrams/layout5.xml"/><Relationship Id="rId2" Type="http://schemas.openxmlformats.org/officeDocument/2006/relationships/image" Target="../media/image9.png"/><Relationship Id="rId16" Type="http://schemas.openxmlformats.org/officeDocument/2006/relationships/diagramData" Target="../diagrams/data5.xml"/><Relationship Id="rId20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diagramColors" Target="../diagrams/colors5.xml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4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microsoft.com/office/2007/relationships/diagramDrawing" Target="../diagrams/drawing7.xml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diagramColors" Target="../diagrams/colors7.xml"/><Relationship Id="rId2" Type="http://schemas.openxmlformats.org/officeDocument/2006/relationships/image" Target="../media/image25.png"/><Relationship Id="rId16" Type="http://schemas.openxmlformats.org/officeDocument/2006/relationships/diagramQuickStyle" Target="../diagrams/quickStyl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diagramLayout" Target="../diagrams/layout7.xml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diagramData" Target="../diagrams/data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18" Type="http://schemas.openxmlformats.org/officeDocument/2006/relationships/diagramLayout" Target="../diagrams/layout8.xml"/><Relationship Id="rId3" Type="http://schemas.openxmlformats.org/officeDocument/2006/relationships/image" Target="../media/image10.png"/><Relationship Id="rId21" Type="http://schemas.microsoft.com/office/2007/relationships/diagramDrawing" Target="../diagrams/drawing8.xml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17" Type="http://schemas.openxmlformats.org/officeDocument/2006/relationships/diagramData" Target="../diagrams/data8.xml"/><Relationship Id="rId2" Type="http://schemas.openxmlformats.org/officeDocument/2006/relationships/image" Target="../media/image9.png"/><Relationship Id="rId16" Type="http://schemas.openxmlformats.org/officeDocument/2006/relationships/image" Target="../media/image22.png"/><Relationship Id="rId20" Type="http://schemas.openxmlformats.org/officeDocument/2006/relationships/diagramColors" Target="../diagrams/colors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diagramQuickStyle" Target="../diagrams/quickStyle8.xml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9.png"/><Relationship Id="rId18" Type="http://schemas.openxmlformats.org/officeDocument/2006/relationships/image" Target="../media/image44.png"/><Relationship Id="rId3" Type="http://schemas.openxmlformats.org/officeDocument/2006/relationships/image" Target="../media/image10.png"/><Relationship Id="rId21" Type="http://schemas.openxmlformats.org/officeDocument/2006/relationships/diagramLayout" Target="../diagrams/layout9.xml"/><Relationship Id="rId7" Type="http://schemas.openxmlformats.org/officeDocument/2006/relationships/image" Target="../media/image16.png"/><Relationship Id="rId12" Type="http://schemas.openxmlformats.org/officeDocument/2006/relationships/image" Target="../media/image17.png"/><Relationship Id="rId17" Type="http://schemas.openxmlformats.org/officeDocument/2006/relationships/image" Target="../media/image43.png"/><Relationship Id="rId2" Type="http://schemas.openxmlformats.org/officeDocument/2006/relationships/image" Target="../media/image9.png"/><Relationship Id="rId16" Type="http://schemas.openxmlformats.org/officeDocument/2006/relationships/image" Target="../media/image42.png"/><Relationship Id="rId20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40.png"/><Relationship Id="rId24" Type="http://schemas.microsoft.com/office/2007/relationships/diagramDrawing" Target="../diagrams/drawing9.xml"/><Relationship Id="rId5" Type="http://schemas.openxmlformats.org/officeDocument/2006/relationships/image" Target="../media/image12.png"/><Relationship Id="rId15" Type="http://schemas.openxmlformats.org/officeDocument/2006/relationships/image" Target="../media/image41.png"/><Relationship Id="rId23" Type="http://schemas.openxmlformats.org/officeDocument/2006/relationships/diagramColors" Target="../diagrams/colors9.xml"/><Relationship Id="rId10" Type="http://schemas.openxmlformats.org/officeDocument/2006/relationships/image" Target="../media/image39.png"/><Relationship Id="rId19" Type="http://schemas.openxmlformats.org/officeDocument/2006/relationships/image" Target="../media/image45.png"/><Relationship Id="rId4" Type="http://schemas.openxmlformats.org/officeDocument/2006/relationships/image" Target="../media/image11.png"/><Relationship Id="rId9" Type="http://schemas.openxmlformats.org/officeDocument/2006/relationships/image" Target="../media/image38.png"/><Relationship Id="rId14" Type="http://schemas.openxmlformats.org/officeDocument/2006/relationships/image" Target="../media/image20.png"/><Relationship Id="rId22" Type="http://schemas.openxmlformats.org/officeDocument/2006/relationships/diagramQuickStyle" Target="../diagrams/quickStyl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3" Type="http://schemas.openxmlformats.org/officeDocument/2006/relationships/image" Target="../media/image48.png"/><Relationship Id="rId7" Type="http://schemas.openxmlformats.org/officeDocument/2006/relationships/diagramQuickStyle" Target="../diagrams/quickStyle13.xml"/><Relationship Id="rId2" Type="http://schemas.openxmlformats.org/officeDocument/2006/relationships/hyperlink" Target="https://d2l.ai/chapter_convolutional-neural-networks/lene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3.xml"/><Relationship Id="rId5" Type="http://schemas.openxmlformats.org/officeDocument/2006/relationships/diagramData" Target="../diagrams/data13.xml"/><Relationship Id="rId4" Type="http://schemas.openxmlformats.org/officeDocument/2006/relationships/image" Target="../media/image49.svg"/><Relationship Id="rId9" Type="http://schemas.microsoft.com/office/2007/relationships/diagramDrawing" Target="../diagrams/drawing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hyperlink" Target="https://towardsdatascience.com/intuitively-understanding-convolutions-for-deep-learning-1f6f42faee1" TargetMode="External"/><Relationship Id="rId7" Type="http://schemas.openxmlformats.org/officeDocument/2006/relationships/diagramColors" Target="../diagrams/colors14.xml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hyperlink" Target="https://towardsdatascience.com/intuitively-understanding-convolutions-for-deep-learning-1f6f42faee1" TargetMode="External"/><Relationship Id="rId7" Type="http://schemas.openxmlformats.org/officeDocument/2006/relationships/diagramColors" Target="../diagrams/colors15.xml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52.gif"/><Relationship Id="rId7" Type="http://schemas.openxmlformats.org/officeDocument/2006/relationships/diagramColors" Target="../diagrams/colors16.xml"/><Relationship Id="rId2" Type="http://schemas.openxmlformats.org/officeDocument/2006/relationships/hyperlink" Target="https://towardsdatascience.com/intuitively-understanding-convolutions-for-deep-learning-1f6f42faee1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gif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hyperlink" Target="https://developers.google.com/machine-learning/practica/image-classification/convolutional-neural-networks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image" Target="../media/image54.png"/><Relationship Id="rId7" Type="http://schemas.openxmlformats.org/officeDocument/2006/relationships/diagramColors" Target="../diagrams/colors18.xml"/><Relationship Id="rId2" Type="http://schemas.openxmlformats.org/officeDocument/2006/relationships/hyperlink" Target="https://towardsdatascience.com/intuitively-understanding-convolutions-for-deep-learning-1f6f42faee1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4" Type="http://schemas.openxmlformats.org/officeDocument/2006/relationships/diagramData" Target="../diagrams/data1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9.xml"/><Relationship Id="rId3" Type="http://schemas.openxmlformats.org/officeDocument/2006/relationships/image" Target="../media/image55.gif"/><Relationship Id="rId7" Type="http://schemas.openxmlformats.org/officeDocument/2006/relationships/diagramQuickStyle" Target="../diagrams/quickStyle19.xml"/><Relationship Id="rId2" Type="http://schemas.openxmlformats.org/officeDocument/2006/relationships/hyperlink" Target="https://towardsdatascience.com/intuitively-understanding-convolutions-for-deep-learning-1f6f42faee1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9.xml"/><Relationship Id="rId5" Type="http://schemas.openxmlformats.org/officeDocument/2006/relationships/diagramData" Target="../diagrams/data19.xml"/><Relationship Id="rId4" Type="http://schemas.openxmlformats.org/officeDocument/2006/relationships/image" Target="../media/image56.gif"/><Relationship Id="rId9" Type="http://schemas.microsoft.com/office/2007/relationships/diagramDrawing" Target="../diagrams/drawing1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0.xml"/><Relationship Id="rId3" Type="http://schemas.openxmlformats.org/officeDocument/2006/relationships/image" Target="../media/image48.png"/><Relationship Id="rId7" Type="http://schemas.openxmlformats.org/officeDocument/2006/relationships/diagramQuickStyle" Target="../diagrams/quickStyle20.xml"/><Relationship Id="rId2" Type="http://schemas.openxmlformats.org/officeDocument/2006/relationships/hyperlink" Target="https://d2l.ai/chapter_convolutional-neural-networks/lene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0.xml"/><Relationship Id="rId5" Type="http://schemas.openxmlformats.org/officeDocument/2006/relationships/diagramData" Target="../diagrams/data20.xml"/><Relationship Id="rId4" Type="http://schemas.openxmlformats.org/officeDocument/2006/relationships/image" Target="../media/image49.svg"/><Relationship Id="rId9" Type="http://schemas.microsoft.com/office/2007/relationships/diagramDrawing" Target="../diagrams/drawing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diagramLayout" Target="../diagrams/layout22.xml"/><Relationship Id="rId7" Type="http://schemas.openxmlformats.org/officeDocument/2006/relationships/hyperlink" Target="https://subscription.packtpub.com/book/big_data_and_business_intelligence/9781789345377/1/ch01lvl1sec14/comparing-underfitting-and-overfitting" TargetMode="Externa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10" Type="http://schemas.openxmlformats.org/officeDocument/2006/relationships/image" Target="../media/image59.gif"/><Relationship Id="rId4" Type="http://schemas.openxmlformats.org/officeDocument/2006/relationships/diagramQuickStyle" Target="../diagrams/quickStyle22.xml"/><Relationship Id="rId9" Type="http://schemas.openxmlformats.org/officeDocument/2006/relationships/image" Target="../media/image58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3.xml"/><Relationship Id="rId3" Type="http://schemas.openxmlformats.org/officeDocument/2006/relationships/image" Target="../media/image60.gif"/><Relationship Id="rId7" Type="http://schemas.openxmlformats.org/officeDocument/2006/relationships/diagramLayout" Target="../diagrams/layout23.xml"/><Relationship Id="rId2" Type="http://schemas.openxmlformats.org/officeDocument/2006/relationships/hyperlink" Target="https://towardsdatascience.com/preventing-deep-neural-network-from-overfitting-953458db800a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3.xml"/><Relationship Id="rId5" Type="http://schemas.openxmlformats.org/officeDocument/2006/relationships/image" Target="../media/image62.PNG"/><Relationship Id="rId10" Type="http://schemas.microsoft.com/office/2007/relationships/diagramDrawing" Target="../diagrams/drawing23.xml"/><Relationship Id="rId4" Type="http://schemas.openxmlformats.org/officeDocument/2006/relationships/image" Target="../media/image61.PNG"/><Relationship Id="rId9" Type="http://schemas.openxmlformats.org/officeDocument/2006/relationships/diagramColors" Target="../diagrams/colors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4.xml"/><Relationship Id="rId3" Type="http://schemas.openxmlformats.org/officeDocument/2006/relationships/image" Target="../media/image63.png"/><Relationship Id="rId7" Type="http://schemas.openxmlformats.org/officeDocument/2006/relationships/diagramColors" Target="../diagrams/colors24.xml"/><Relationship Id="rId2" Type="http://schemas.openxmlformats.org/officeDocument/2006/relationships/hyperlink" Target="https://neurohive.io/en/popular-networks/alexnet-imagenet-classification-with-deep-convolutional-neural-networks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4.xml"/><Relationship Id="rId5" Type="http://schemas.openxmlformats.org/officeDocument/2006/relationships/diagramLayout" Target="../diagrams/layout24.xml"/><Relationship Id="rId4" Type="http://schemas.openxmlformats.org/officeDocument/2006/relationships/diagramData" Target="../diagrams/data24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5.xml"/><Relationship Id="rId3" Type="http://schemas.openxmlformats.org/officeDocument/2006/relationships/image" Target="../media/image64.PNG"/><Relationship Id="rId7" Type="http://schemas.openxmlformats.org/officeDocument/2006/relationships/diagramColors" Target="../diagrams/colors25.xml"/><Relationship Id="rId2" Type="http://schemas.openxmlformats.org/officeDocument/2006/relationships/hyperlink" Target="https://paperswithcode.com/sota/image-classification-on-imagenet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5.xml"/><Relationship Id="rId5" Type="http://schemas.openxmlformats.org/officeDocument/2006/relationships/diagramLayout" Target="../diagrams/layout25.xml"/><Relationship Id="rId4" Type="http://schemas.openxmlformats.org/officeDocument/2006/relationships/diagramData" Target="../diagrams/data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502.03167" TargetMode="External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502.03167" TargetMode="External"/><Relationship Id="rId3" Type="http://schemas.openxmlformats.org/officeDocument/2006/relationships/diagramLayout" Target="../diagrams/layout29.xml"/><Relationship Id="rId7" Type="http://schemas.openxmlformats.org/officeDocument/2006/relationships/image" Target="../media/image67.png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Relationship Id="rId9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0.xml"/><Relationship Id="rId3" Type="http://schemas.openxmlformats.org/officeDocument/2006/relationships/image" Target="../media/image69.PNG"/><Relationship Id="rId7" Type="http://schemas.openxmlformats.org/officeDocument/2006/relationships/diagramColors" Target="../diagrams/colors30.xml"/><Relationship Id="rId2" Type="http://schemas.openxmlformats.org/officeDocument/2006/relationships/hyperlink" Target="https://arxiv.org/abs/1502.03167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0.xml"/><Relationship Id="rId5" Type="http://schemas.openxmlformats.org/officeDocument/2006/relationships/diagramLayout" Target="../diagrams/layout30.xml"/><Relationship Id="rId4" Type="http://schemas.openxmlformats.org/officeDocument/2006/relationships/diagramData" Target="../diagrams/data30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1.xml"/><Relationship Id="rId3" Type="http://schemas.openxmlformats.org/officeDocument/2006/relationships/image" Target="../media/image70.png"/><Relationship Id="rId7" Type="http://schemas.openxmlformats.org/officeDocument/2006/relationships/diagramColors" Target="../diagrams/colors31.xml"/><Relationship Id="rId2" Type="http://schemas.openxmlformats.org/officeDocument/2006/relationships/hyperlink" Target="https://arxiv.org/abs/1502.03167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1.xml"/><Relationship Id="rId5" Type="http://schemas.openxmlformats.org/officeDocument/2006/relationships/diagramLayout" Target="../diagrams/layout31.xml"/><Relationship Id="rId4" Type="http://schemas.openxmlformats.org/officeDocument/2006/relationships/diagramData" Target="../diagrams/data3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mendeley.com/datasets/56rmx5bjcr/1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.mendeley.com/datasets/56rmx5bjcr/1" TargetMode="External"/><Relationship Id="rId3" Type="http://schemas.openxmlformats.org/officeDocument/2006/relationships/image" Target="../media/image72.jpeg"/><Relationship Id="rId7" Type="http://schemas.openxmlformats.org/officeDocument/2006/relationships/chart" Target="../charts/chart1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ai2r.net/news/niams-funds-deep-learning-research-progression-knee-osteoarthritis-nyu-school-medicin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gif"/><Relationship Id="rId4" Type="http://schemas.openxmlformats.org/officeDocument/2006/relationships/hyperlink" Target="https://www.hcup-us.ahrq.gov/reports/statbriefs/sb186-Operating-Room-Procedures-United-States-2012.pdf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://bit.ly/KneeDiagnosis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comments" Target="../comments/commen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508000" y="1052736"/>
            <a:ext cx="8128000" cy="2071464"/>
          </a:xfrm>
        </p:spPr>
        <p:txBody>
          <a:bodyPr/>
          <a:lstStyle/>
          <a:p>
            <a:r>
              <a:rPr lang="de-DE" dirty="0">
                <a:solidFill>
                  <a:srgbClr val="333333"/>
                </a:solidFill>
                <a:latin typeface="+mj-lt"/>
              </a:rPr>
              <a:t>Auslegung, Herstellung und Prüfung medizinischer Implantate</a:t>
            </a:r>
            <a:endParaRPr lang="de-DE" dirty="0">
              <a:latin typeface="+mj-lt"/>
            </a:endParaRPr>
          </a:p>
        </p:txBody>
      </p:sp>
      <p:sp>
        <p:nvSpPr>
          <p:cNvPr id="13315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403648" y="3212976"/>
            <a:ext cx="6400800" cy="2279104"/>
          </a:xfrm>
        </p:spPr>
        <p:txBody>
          <a:bodyPr/>
          <a:lstStyle/>
          <a:p>
            <a:endParaRPr lang="en-US" i="1" dirty="0">
              <a:solidFill>
                <a:srgbClr val="333333"/>
              </a:solidFill>
              <a:latin typeface="+mj-lt"/>
            </a:endParaRPr>
          </a:p>
          <a:p>
            <a:r>
              <a:rPr lang="en-US" i="1" dirty="0">
                <a:solidFill>
                  <a:srgbClr val="333333"/>
                </a:solidFill>
                <a:latin typeface="+mj-lt"/>
              </a:rPr>
              <a:t>12 Data Science (</a:t>
            </a:r>
            <a:r>
              <a:rPr lang="en-US" i="1" dirty="0" err="1">
                <a:solidFill>
                  <a:srgbClr val="333333"/>
                </a:solidFill>
                <a:latin typeface="+mj-lt"/>
              </a:rPr>
              <a:t>Bsp</a:t>
            </a:r>
            <a:r>
              <a:rPr lang="en-US" i="1" dirty="0">
                <a:solidFill>
                  <a:srgbClr val="333333"/>
                </a:solidFill>
                <a:latin typeface="+mj-lt"/>
              </a:rPr>
              <a:t>. </a:t>
            </a:r>
            <a:r>
              <a:rPr lang="en-US" i="1" dirty="0" err="1">
                <a:solidFill>
                  <a:srgbClr val="333333"/>
                </a:solidFill>
                <a:latin typeface="+mj-lt"/>
              </a:rPr>
              <a:t>Kniearthrose</a:t>
            </a:r>
            <a:r>
              <a:rPr lang="en-US" i="1" dirty="0">
                <a:solidFill>
                  <a:srgbClr val="333333"/>
                </a:solidFill>
                <a:latin typeface="+mj-lt"/>
              </a:rPr>
              <a:t>)</a:t>
            </a:r>
          </a:p>
          <a:p>
            <a:endParaRPr lang="en-US" i="1" dirty="0">
              <a:solidFill>
                <a:srgbClr val="333333"/>
              </a:solidFill>
              <a:latin typeface="+mj-lt"/>
            </a:endParaRPr>
          </a:p>
          <a:p>
            <a:pPr>
              <a:defRPr/>
            </a:pPr>
            <a:r>
              <a:rPr lang="de-DE" sz="1600" dirty="0" err="1">
                <a:solidFill>
                  <a:srgbClr val="333333"/>
                </a:solidFill>
                <a:latin typeface="+mj-lt"/>
              </a:rPr>
              <a:t>M.Sc</a:t>
            </a:r>
            <a:r>
              <a:rPr lang="de-DE" sz="1600" dirty="0">
                <a:solidFill>
                  <a:srgbClr val="333333"/>
                </a:solidFill>
                <a:latin typeface="+mj-lt"/>
              </a:rPr>
              <a:t>. Nikolas Wilhelm, Prof. Dr. med. R. Burgkart</a:t>
            </a:r>
          </a:p>
          <a:p>
            <a:pPr>
              <a:defRPr/>
            </a:pPr>
            <a:r>
              <a:rPr lang="de-DE" sz="1600" dirty="0">
                <a:solidFill>
                  <a:srgbClr val="333333"/>
                </a:solidFill>
                <a:latin typeface="+mj-lt"/>
              </a:rPr>
              <a:t>Lehrstuhl für Orthopädie und Sportorthopädie</a:t>
            </a:r>
          </a:p>
          <a:p>
            <a:pPr>
              <a:defRPr/>
            </a:pPr>
            <a:endParaRPr lang="de-DE" sz="1600" dirty="0">
              <a:solidFill>
                <a:srgbClr val="333333"/>
              </a:solidFill>
              <a:latin typeface="+mj-lt"/>
            </a:endParaRPr>
          </a:p>
          <a:p>
            <a:pPr>
              <a:defRPr/>
            </a:pPr>
            <a:r>
              <a:rPr lang="de-DE" sz="1600" dirty="0">
                <a:solidFill>
                  <a:srgbClr val="333333"/>
                </a:solidFill>
                <a:latin typeface="+mj-lt"/>
              </a:rPr>
              <a:t>WS 2019/2020</a:t>
            </a:r>
          </a:p>
          <a:p>
            <a:pPr>
              <a:defRPr/>
            </a:pPr>
            <a:endParaRPr lang="de-DE" sz="1600" dirty="0">
              <a:solidFill>
                <a:srgbClr val="333333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4BB3CB-9E90-418E-94CB-185DB3532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225551"/>
            <a:ext cx="8128000" cy="874182"/>
          </a:xfrm>
        </p:spPr>
        <p:txBody>
          <a:bodyPr/>
          <a:lstStyle/>
          <a:p>
            <a:r>
              <a:rPr lang="de-DE" dirty="0"/>
              <a:t>Backpropagation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404A4C-8B84-4647-A5A3-3DE44777C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E13B830-0EB8-46E0-BF24-E9CEDE2A14BD}"/>
              </a:ext>
            </a:extLst>
          </p:cNvPr>
          <p:cNvSpPr/>
          <p:nvPr/>
        </p:nvSpPr>
        <p:spPr bwMode="auto">
          <a:xfrm>
            <a:off x="562107" y="3281419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34EBAEB-527F-4A94-A336-1277507E464C}"/>
              </a:ext>
            </a:extLst>
          </p:cNvPr>
          <p:cNvSpPr/>
          <p:nvPr/>
        </p:nvSpPr>
        <p:spPr bwMode="auto">
          <a:xfrm>
            <a:off x="562107" y="5185360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F3B85C8-A17C-46C1-809B-FA018BF6BF8E}"/>
              </a:ext>
            </a:extLst>
          </p:cNvPr>
          <p:cNvSpPr/>
          <p:nvPr/>
        </p:nvSpPr>
        <p:spPr bwMode="auto">
          <a:xfrm>
            <a:off x="3514857" y="3281419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AD34415-A6C7-4331-A0B7-4038C8E01B87}"/>
              </a:ext>
            </a:extLst>
          </p:cNvPr>
          <p:cNvSpPr/>
          <p:nvPr/>
        </p:nvSpPr>
        <p:spPr bwMode="auto">
          <a:xfrm>
            <a:off x="3511682" y="5185360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9286FE1-37C9-48D0-98AA-9F2B56815B76}"/>
              </a:ext>
            </a:extLst>
          </p:cNvPr>
          <p:cNvSpPr/>
          <p:nvPr/>
        </p:nvSpPr>
        <p:spPr bwMode="auto">
          <a:xfrm>
            <a:off x="7392988" y="4148194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44587CF-E036-4200-A0ED-BCF99CA04366}"/>
              </a:ext>
            </a:extLst>
          </p:cNvPr>
          <p:cNvSpPr txBox="1"/>
          <p:nvPr/>
        </p:nvSpPr>
        <p:spPr>
          <a:xfrm>
            <a:off x="858218" y="350625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B66641E-6B86-46BF-BF56-F9BA8E873EFD}"/>
              </a:ext>
            </a:extLst>
          </p:cNvPr>
          <p:cNvSpPr txBox="1"/>
          <p:nvPr/>
        </p:nvSpPr>
        <p:spPr>
          <a:xfrm>
            <a:off x="738621" y="5411849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-1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B12B6E9-131B-4471-839A-29859BBC8C33}"/>
              </a:ext>
            </a:extLst>
          </p:cNvPr>
          <p:cNvSpPr txBox="1"/>
          <p:nvPr/>
        </p:nvSpPr>
        <p:spPr>
          <a:xfrm>
            <a:off x="2685259" y="519570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5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95497488-A003-491D-9592-0428C2633342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 bwMode="auto">
          <a:xfrm>
            <a:off x="1476507" y="3738619"/>
            <a:ext cx="203835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8A76945-952D-4F57-85D6-75B92F5BFF27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 bwMode="auto">
          <a:xfrm>
            <a:off x="1476507" y="3738619"/>
            <a:ext cx="2035175" cy="19039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03CB0024-35F2-4047-B377-04ADAB9B744D}"/>
              </a:ext>
            </a:extLst>
          </p:cNvPr>
          <p:cNvSpPr txBox="1"/>
          <p:nvPr/>
        </p:nvSpPr>
        <p:spPr>
          <a:xfrm>
            <a:off x="2707426" y="319717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9E255464-C940-4D7D-9934-EC16AB5131C3}"/>
              </a:ext>
            </a:extLst>
          </p:cNvPr>
          <p:cNvSpPr txBox="1"/>
          <p:nvPr/>
        </p:nvSpPr>
        <p:spPr>
          <a:xfrm>
            <a:off x="6719153" y="373861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6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517098D9-C7AF-4AAA-B3A5-9EAD16FB4602}"/>
              </a:ext>
            </a:extLst>
          </p:cNvPr>
          <p:cNvSpPr txBox="1"/>
          <p:nvPr/>
        </p:nvSpPr>
        <p:spPr>
          <a:xfrm>
            <a:off x="6763257" y="518536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2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84170A2D-EEB1-400B-AD7B-ED204D0C8341}"/>
              </a:ext>
            </a:extLst>
          </p:cNvPr>
          <p:cNvCxnSpPr/>
          <p:nvPr/>
        </p:nvCxnSpPr>
        <p:spPr bwMode="auto">
          <a:xfrm>
            <a:off x="1473332" y="5654794"/>
            <a:ext cx="203835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EE2C7113-F449-4036-A4B6-7810017A74E4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1476507" y="3738619"/>
            <a:ext cx="2038350" cy="19039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79201CBB-DB60-4128-8724-91F6AC67C449}"/>
              </a:ext>
            </a:extLst>
          </p:cNvPr>
          <p:cNvSpPr txBox="1"/>
          <p:nvPr/>
        </p:nvSpPr>
        <p:spPr>
          <a:xfrm>
            <a:off x="2685259" y="459569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4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9F60ADB8-BB34-4DAF-8626-CBA05BAF6C80}"/>
              </a:ext>
            </a:extLst>
          </p:cNvPr>
          <p:cNvSpPr txBox="1"/>
          <p:nvPr/>
        </p:nvSpPr>
        <p:spPr>
          <a:xfrm>
            <a:off x="2707426" y="387296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0A6794DB-47EC-46EC-859D-0D459CC60F17}"/>
              </a:ext>
            </a:extLst>
          </p:cNvPr>
          <p:cNvSpPr txBox="1"/>
          <p:nvPr/>
        </p:nvSpPr>
        <p:spPr>
          <a:xfrm>
            <a:off x="3726163" y="3507786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-1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1D82E0F-9F9E-47E6-92EF-C769AECAB790}"/>
              </a:ext>
            </a:extLst>
          </p:cNvPr>
          <p:cNvSpPr txBox="1"/>
          <p:nvPr/>
        </p:nvSpPr>
        <p:spPr>
          <a:xfrm>
            <a:off x="3787613" y="542396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B5696075-3072-4A96-A027-162DC34A78FB}"/>
              </a:ext>
            </a:extLst>
          </p:cNvPr>
          <p:cNvSpPr/>
          <p:nvPr/>
        </p:nvSpPr>
        <p:spPr bwMode="auto">
          <a:xfrm>
            <a:off x="5223088" y="3283771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B6DD5E25-2FFB-4E94-9685-9C06410C4B07}"/>
              </a:ext>
            </a:extLst>
          </p:cNvPr>
          <p:cNvSpPr/>
          <p:nvPr/>
        </p:nvSpPr>
        <p:spPr bwMode="auto">
          <a:xfrm>
            <a:off x="5219913" y="5187712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A92E72F5-3599-4D26-9766-3C143B3016E9}"/>
              </a:ext>
            </a:extLst>
          </p:cNvPr>
          <p:cNvCxnSpPr>
            <a:cxnSpLocks/>
            <a:stCxn id="10" idx="6"/>
            <a:endCxn id="49" idx="2"/>
          </p:cNvCxnSpPr>
          <p:nvPr/>
        </p:nvCxnSpPr>
        <p:spPr bwMode="auto">
          <a:xfrm>
            <a:off x="4426082" y="5642560"/>
            <a:ext cx="793831" cy="2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7891D18C-8A7E-4EEC-8811-A11B49941990}"/>
              </a:ext>
            </a:extLst>
          </p:cNvPr>
          <p:cNvCxnSpPr>
            <a:cxnSpLocks/>
            <a:stCxn id="9" idx="6"/>
            <a:endCxn id="48" idx="2"/>
          </p:cNvCxnSpPr>
          <p:nvPr/>
        </p:nvCxnSpPr>
        <p:spPr bwMode="auto">
          <a:xfrm>
            <a:off x="4429257" y="3738619"/>
            <a:ext cx="793831" cy="2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8" name="Textfeld 57">
            <a:extLst>
              <a:ext uri="{FF2B5EF4-FFF2-40B4-BE49-F238E27FC236}">
                <a16:creationId xmlns:a16="http://schemas.microsoft.com/office/drawing/2014/main" id="{3C9A8EC8-081C-49EB-859B-94C589AB93EE}"/>
              </a:ext>
            </a:extLst>
          </p:cNvPr>
          <p:cNvSpPr txBox="1"/>
          <p:nvPr/>
        </p:nvSpPr>
        <p:spPr>
          <a:xfrm>
            <a:off x="4351175" y="3369436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ReLU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1E81F2D5-38C9-459A-A118-677305C81491}"/>
              </a:ext>
            </a:extLst>
          </p:cNvPr>
          <p:cNvSpPr txBox="1"/>
          <p:nvPr/>
        </p:nvSpPr>
        <p:spPr>
          <a:xfrm>
            <a:off x="4351175" y="524104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ReLU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8A4E8AA-DAE8-4534-BA35-03B339D63D82}"/>
              </a:ext>
            </a:extLst>
          </p:cNvPr>
          <p:cNvSpPr txBox="1"/>
          <p:nvPr/>
        </p:nvSpPr>
        <p:spPr>
          <a:xfrm>
            <a:off x="5502194" y="350625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0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1C0FFA00-37FA-4269-BBCB-C103D3B7E1C5}"/>
              </a:ext>
            </a:extLst>
          </p:cNvPr>
          <p:cNvSpPr txBox="1"/>
          <p:nvPr/>
        </p:nvSpPr>
        <p:spPr>
          <a:xfrm>
            <a:off x="5502194" y="540886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E0E2ED53-8AA5-4026-8DED-216D4467F641}"/>
              </a:ext>
            </a:extLst>
          </p:cNvPr>
          <p:cNvCxnSpPr>
            <a:cxnSpLocks/>
            <a:stCxn id="48" idx="6"/>
            <a:endCxn id="12" idx="2"/>
          </p:cNvCxnSpPr>
          <p:nvPr/>
        </p:nvCxnSpPr>
        <p:spPr bwMode="auto">
          <a:xfrm>
            <a:off x="6137488" y="3740971"/>
            <a:ext cx="1255500" cy="8644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E3DD9F3E-BCB5-4592-BF52-4EE09379624F}"/>
              </a:ext>
            </a:extLst>
          </p:cNvPr>
          <p:cNvCxnSpPr>
            <a:cxnSpLocks/>
            <a:stCxn id="49" idx="6"/>
            <a:endCxn id="12" idx="2"/>
          </p:cNvCxnSpPr>
          <p:nvPr/>
        </p:nvCxnSpPr>
        <p:spPr bwMode="auto">
          <a:xfrm flipV="1">
            <a:off x="6134313" y="4605394"/>
            <a:ext cx="1258675" cy="10395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7" name="Textfeld 66">
            <a:extLst>
              <a:ext uri="{FF2B5EF4-FFF2-40B4-BE49-F238E27FC236}">
                <a16:creationId xmlns:a16="http://schemas.microsoft.com/office/drawing/2014/main" id="{496F28E0-E048-4389-BE5E-716945459516}"/>
              </a:ext>
            </a:extLst>
          </p:cNvPr>
          <p:cNvSpPr txBox="1"/>
          <p:nvPr/>
        </p:nvSpPr>
        <p:spPr>
          <a:xfrm>
            <a:off x="7667493" y="437456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6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E5E46E4-A73B-459A-BF16-009D86E882F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03B47AC8-BA59-4889-84A8-BFFE9A46EE14}"/>
              </a:ext>
            </a:extLst>
          </p:cNvPr>
          <p:cNvSpPr/>
          <p:nvPr/>
        </p:nvSpPr>
        <p:spPr bwMode="auto">
          <a:xfrm>
            <a:off x="7392988" y="2233376"/>
            <a:ext cx="914400" cy="91440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6AF63FDE-DE8D-4267-ACF5-3613879144F5}"/>
              </a:ext>
            </a:extLst>
          </p:cNvPr>
          <p:cNvSpPr txBox="1"/>
          <p:nvPr/>
        </p:nvSpPr>
        <p:spPr>
          <a:xfrm>
            <a:off x="7586333" y="2459743"/>
            <a:ext cx="527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10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8856216-1F9D-4B45-AE2D-497C9637C996}"/>
              </a:ext>
            </a:extLst>
          </p:cNvPr>
          <p:cNvSpPr txBox="1"/>
          <p:nvPr/>
        </p:nvSpPr>
        <p:spPr>
          <a:xfrm>
            <a:off x="5944143" y="2459743"/>
            <a:ext cx="1255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Target:</a:t>
            </a: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E436B26-A786-49ED-A182-4694475840CA}"/>
              </a:ext>
            </a:extLst>
          </p:cNvPr>
          <p:cNvCxnSpPr>
            <a:stCxn id="36" idx="4"/>
          </p:cNvCxnSpPr>
          <p:nvPr/>
        </p:nvCxnSpPr>
        <p:spPr bwMode="auto">
          <a:xfrm>
            <a:off x="7850188" y="3147776"/>
            <a:ext cx="0" cy="10004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02342048-2A8C-4ABB-AA2A-19B5246690AF}"/>
                  </a:ext>
                </a:extLst>
              </p:cNvPr>
              <p:cNvSpPr/>
              <p:nvPr/>
            </p:nvSpPr>
            <p:spPr>
              <a:xfrm>
                <a:off x="8378764" y="4436116"/>
                <a:ext cx="4038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02342048-2A8C-4ABB-AA2A-19B524669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764" y="4436116"/>
                <a:ext cx="403828" cy="400110"/>
              </a:xfrm>
              <a:prstGeom prst="rect">
                <a:avLst/>
              </a:prstGeom>
              <a:blipFill>
                <a:blip r:embed="rId2"/>
                <a:stretch>
                  <a:fillRect t="-3077" r="-19403" b="-107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D06F8A71-5A77-47C8-9DFB-137FE5CF4675}"/>
                  </a:ext>
                </a:extLst>
              </p:cNvPr>
              <p:cNvSpPr/>
              <p:nvPr/>
            </p:nvSpPr>
            <p:spPr>
              <a:xfrm>
                <a:off x="8378764" y="2441761"/>
                <a:ext cx="4038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D06F8A71-5A77-47C8-9DFB-137FE5CF46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764" y="2441761"/>
                <a:ext cx="403828" cy="400110"/>
              </a:xfrm>
              <a:prstGeom prst="rect">
                <a:avLst/>
              </a:prstGeom>
              <a:blipFill>
                <a:blip r:embed="rId3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hteck 42">
                <a:extLst>
                  <a:ext uri="{FF2B5EF4-FFF2-40B4-BE49-F238E27FC236}">
                    <a16:creationId xmlns:a16="http://schemas.microsoft.com/office/drawing/2014/main" id="{DB9A5FED-26FC-4FFB-A0C2-7555AA2BEC53}"/>
                  </a:ext>
                </a:extLst>
              </p:cNvPr>
              <p:cNvSpPr/>
              <p:nvPr/>
            </p:nvSpPr>
            <p:spPr>
              <a:xfrm>
                <a:off x="-37592" y="3537034"/>
                <a:ext cx="5981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𝑖𝑛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3" name="Rechteck 42">
                <a:extLst>
                  <a:ext uri="{FF2B5EF4-FFF2-40B4-BE49-F238E27FC236}">
                    <a16:creationId xmlns:a16="http://schemas.microsoft.com/office/drawing/2014/main" id="{DB9A5FED-26FC-4FFB-A0C2-7555AA2BEC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592" y="3537034"/>
                <a:ext cx="598112" cy="400110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3D9EC4C6-F42E-4A4E-970C-0DB369815A96}"/>
                  </a:ext>
                </a:extLst>
              </p:cNvPr>
              <p:cNvSpPr/>
              <p:nvPr/>
            </p:nvSpPr>
            <p:spPr>
              <a:xfrm>
                <a:off x="-16427" y="5366156"/>
                <a:ext cx="60407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3D9EC4C6-F42E-4A4E-970C-0DB369815A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427" y="5366156"/>
                <a:ext cx="604075" cy="400110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70A5FD08-8467-43F9-9C72-768D2396E46C}"/>
                  </a:ext>
                </a:extLst>
              </p:cNvPr>
              <p:cNvSpPr/>
              <p:nvPr/>
            </p:nvSpPr>
            <p:spPr>
              <a:xfrm>
                <a:off x="3537666" y="2841871"/>
                <a:ext cx="9746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70A5FD08-8467-43F9-9C72-768D2396E4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666" y="2841871"/>
                <a:ext cx="974690" cy="400110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3CF48C3E-665A-4C37-BF3C-6B8C327E3214}"/>
                  </a:ext>
                </a:extLst>
              </p:cNvPr>
              <p:cNvSpPr/>
              <p:nvPr/>
            </p:nvSpPr>
            <p:spPr>
              <a:xfrm>
                <a:off x="3531703" y="4725043"/>
                <a:ext cx="98065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3CF48C3E-665A-4C37-BF3C-6B8C327E32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703" y="4725043"/>
                <a:ext cx="980653" cy="400110"/>
              </a:xfrm>
              <a:prstGeom prst="rect">
                <a:avLst/>
              </a:prstGeom>
              <a:blipFill>
                <a:blip r:embed="rId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7FCF083F-83E9-4D81-9194-03B824FFD483}"/>
                  </a:ext>
                </a:extLst>
              </p:cNvPr>
              <p:cNvSpPr/>
              <p:nvPr/>
            </p:nvSpPr>
            <p:spPr>
              <a:xfrm>
                <a:off x="5430337" y="2841871"/>
                <a:ext cx="5115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7FCF083F-83E9-4D81-9194-03B824FFD4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337" y="2841871"/>
                <a:ext cx="511550" cy="400110"/>
              </a:xfrm>
              <a:prstGeom prst="rect">
                <a:avLst/>
              </a:prstGeom>
              <a:blipFill>
                <a:blip r:embed="rId8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5E2EEBFB-3B0A-46D1-B9C7-7F963566C392}"/>
                  </a:ext>
                </a:extLst>
              </p:cNvPr>
              <p:cNvSpPr/>
              <p:nvPr/>
            </p:nvSpPr>
            <p:spPr>
              <a:xfrm>
                <a:off x="5509099" y="4725043"/>
                <a:ext cx="51751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5E2EEBFB-3B0A-46D1-B9C7-7F963566C3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099" y="4725043"/>
                <a:ext cx="517514" cy="400110"/>
              </a:xfrm>
              <a:prstGeom prst="rect">
                <a:avLst/>
              </a:prstGeom>
              <a:blipFill>
                <a:blip r:embed="rId9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7" name="Inhaltsplatzhalter 5">
            <a:extLst>
              <a:ext uri="{FF2B5EF4-FFF2-40B4-BE49-F238E27FC236}">
                <a16:creationId xmlns:a16="http://schemas.microsoft.com/office/drawing/2014/main" id="{B56F5023-1B32-4AD7-A4E1-67D72610BC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496763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3353920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4BB3CB-9E90-418E-94CB-185DB3532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225551"/>
            <a:ext cx="8128000" cy="874182"/>
          </a:xfrm>
        </p:spPr>
        <p:txBody>
          <a:bodyPr/>
          <a:lstStyle/>
          <a:p>
            <a:r>
              <a:rPr lang="de-DE" dirty="0"/>
              <a:t>Backpropagation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404A4C-8B84-4647-A5A3-3DE44777C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E13B830-0EB8-46E0-BF24-E9CEDE2A14BD}"/>
              </a:ext>
            </a:extLst>
          </p:cNvPr>
          <p:cNvSpPr/>
          <p:nvPr/>
        </p:nvSpPr>
        <p:spPr bwMode="auto">
          <a:xfrm>
            <a:off x="562107" y="3281419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34EBAEB-527F-4A94-A336-1277507E464C}"/>
              </a:ext>
            </a:extLst>
          </p:cNvPr>
          <p:cNvSpPr/>
          <p:nvPr/>
        </p:nvSpPr>
        <p:spPr bwMode="auto">
          <a:xfrm>
            <a:off x="562107" y="5185360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F3B85C8-A17C-46C1-809B-FA018BF6BF8E}"/>
              </a:ext>
            </a:extLst>
          </p:cNvPr>
          <p:cNvSpPr/>
          <p:nvPr/>
        </p:nvSpPr>
        <p:spPr bwMode="auto">
          <a:xfrm>
            <a:off x="3514857" y="3281419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AD34415-A6C7-4331-A0B7-4038C8E01B87}"/>
              </a:ext>
            </a:extLst>
          </p:cNvPr>
          <p:cNvSpPr/>
          <p:nvPr/>
        </p:nvSpPr>
        <p:spPr bwMode="auto">
          <a:xfrm>
            <a:off x="3511682" y="5185360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9286FE1-37C9-48D0-98AA-9F2B56815B76}"/>
              </a:ext>
            </a:extLst>
          </p:cNvPr>
          <p:cNvSpPr/>
          <p:nvPr/>
        </p:nvSpPr>
        <p:spPr bwMode="auto">
          <a:xfrm>
            <a:off x="7392988" y="4148194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44587CF-E036-4200-A0ED-BCF99CA04366}"/>
              </a:ext>
            </a:extLst>
          </p:cNvPr>
          <p:cNvSpPr txBox="1"/>
          <p:nvPr/>
        </p:nvSpPr>
        <p:spPr>
          <a:xfrm>
            <a:off x="858218" y="350625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B66641E-6B86-46BF-BF56-F9BA8E873EFD}"/>
              </a:ext>
            </a:extLst>
          </p:cNvPr>
          <p:cNvSpPr txBox="1"/>
          <p:nvPr/>
        </p:nvSpPr>
        <p:spPr>
          <a:xfrm>
            <a:off x="738621" y="5411849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-1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95497488-A003-491D-9592-0428C2633342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 bwMode="auto">
          <a:xfrm>
            <a:off x="1476507" y="3738619"/>
            <a:ext cx="203835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8A76945-952D-4F57-85D6-75B92F5BFF27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 bwMode="auto">
          <a:xfrm>
            <a:off x="1476507" y="3738619"/>
            <a:ext cx="2035175" cy="19039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84170A2D-EEB1-400B-AD7B-ED204D0C8341}"/>
              </a:ext>
            </a:extLst>
          </p:cNvPr>
          <p:cNvCxnSpPr/>
          <p:nvPr/>
        </p:nvCxnSpPr>
        <p:spPr bwMode="auto">
          <a:xfrm>
            <a:off x="1473332" y="5654794"/>
            <a:ext cx="203835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EE2C7113-F449-4036-A4B6-7810017A74E4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1476507" y="3738619"/>
            <a:ext cx="2038350" cy="19039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0A6794DB-47EC-46EC-859D-0D459CC60F17}"/>
              </a:ext>
            </a:extLst>
          </p:cNvPr>
          <p:cNvSpPr txBox="1"/>
          <p:nvPr/>
        </p:nvSpPr>
        <p:spPr>
          <a:xfrm>
            <a:off x="3726163" y="3507786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-1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1D82E0F-9F9E-47E6-92EF-C769AECAB790}"/>
              </a:ext>
            </a:extLst>
          </p:cNvPr>
          <p:cNvSpPr txBox="1"/>
          <p:nvPr/>
        </p:nvSpPr>
        <p:spPr>
          <a:xfrm>
            <a:off x="3787613" y="542396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B5696075-3072-4A96-A027-162DC34A78FB}"/>
              </a:ext>
            </a:extLst>
          </p:cNvPr>
          <p:cNvSpPr/>
          <p:nvPr/>
        </p:nvSpPr>
        <p:spPr bwMode="auto">
          <a:xfrm>
            <a:off x="5223088" y="3283771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B6DD5E25-2FFB-4E94-9685-9C06410C4B07}"/>
              </a:ext>
            </a:extLst>
          </p:cNvPr>
          <p:cNvSpPr/>
          <p:nvPr/>
        </p:nvSpPr>
        <p:spPr bwMode="auto">
          <a:xfrm>
            <a:off x="5219913" y="5187712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A92E72F5-3599-4D26-9766-3C143B3016E9}"/>
              </a:ext>
            </a:extLst>
          </p:cNvPr>
          <p:cNvCxnSpPr>
            <a:cxnSpLocks/>
            <a:stCxn id="10" idx="6"/>
            <a:endCxn id="49" idx="2"/>
          </p:cNvCxnSpPr>
          <p:nvPr/>
        </p:nvCxnSpPr>
        <p:spPr bwMode="auto">
          <a:xfrm>
            <a:off x="4426082" y="5642560"/>
            <a:ext cx="793831" cy="2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7891D18C-8A7E-4EEC-8811-A11B49941990}"/>
              </a:ext>
            </a:extLst>
          </p:cNvPr>
          <p:cNvCxnSpPr>
            <a:cxnSpLocks/>
            <a:stCxn id="9" idx="6"/>
            <a:endCxn id="48" idx="2"/>
          </p:cNvCxnSpPr>
          <p:nvPr/>
        </p:nvCxnSpPr>
        <p:spPr bwMode="auto">
          <a:xfrm>
            <a:off x="4429257" y="3738619"/>
            <a:ext cx="793831" cy="2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8" name="Textfeld 57">
            <a:extLst>
              <a:ext uri="{FF2B5EF4-FFF2-40B4-BE49-F238E27FC236}">
                <a16:creationId xmlns:a16="http://schemas.microsoft.com/office/drawing/2014/main" id="{3C9A8EC8-081C-49EB-859B-94C589AB93EE}"/>
              </a:ext>
            </a:extLst>
          </p:cNvPr>
          <p:cNvSpPr txBox="1"/>
          <p:nvPr/>
        </p:nvSpPr>
        <p:spPr>
          <a:xfrm>
            <a:off x="4351175" y="3369436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ReLU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1E81F2D5-38C9-459A-A118-677305C81491}"/>
              </a:ext>
            </a:extLst>
          </p:cNvPr>
          <p:cNvSpPr txBox="1"/>
          <p:nvPr/>
        </p:nvSpPr>
        <p:spPr>
          <a:xfrm>
            <a:off x="4351175" y="524104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ReLU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8A4E8AA-DAE8-4534-BA35-03B339D63D82}"/>
              </a:ext>
            </a:extLst>
          </p:cNvPr>
          <p:cNvSpPr txBox="1"/>
          <p:nvPr/>
        </p:nvSpPr>
        <p:spPr>
          <a:xfrm>
            <a:off x="5502194" y="350625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0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1C0FFA00-37FA-4269-BBCB-C103D3B7E1C5}"/>
              </a:ext>
            </a:extLst>
          </p:cNvPr>
          <p:cNvSpPr txBox="1"/>
          <p:nvPr/>
        </p:nvSpPr>
        <p:spPr>
          <a:xfrm>
            <a:off x="5502194" y="540886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E0E2ED53-8AA5-4026-8DED-216D4467F641}"/>
              </a:ext>
            </a:extLst>
          </p:cNvPr>
          <p:cNvCxnSpPr>
            <a:cxnSpLocks/>
            <a:stCxn id="48" idx="6"/>
            <a:endCxn id="12" idx="2"/>
          </p:cNvCxnSpPr>
          <p:nvPr/>
        </p:nvCxnSpPr>
        <p:spPr bwMode="auto">
          <a:xfrm>
            <a:off x="6137488" y="3740971"/>
            <a:ext cx="1255500" cy="8644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E3DD9F3E-BCB5-4592-BF52-4EE09379624F}"/>
              </a:ext>
            </a:extLst>
          </p:cNvPr>
          <p:cNvCxnSpPr>
            <a:cxnSpLocks/>
            <a:stCxn id="49" idx="6"/>
            <a:endCxn id="12" idx="2"/>
          </p:cNvCxnSpPr>
          <p:nvPr/>
        </p:nvCxnSpPr>
        <p:spPr bwMode="auto">
          <a:xfrm flipV="1">
            <a:off x="6134313" y="4605394"/>
            <a:ext cx="1258675" cy="10395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7" name="Textfeld 66">
            <a:extLst>
              <a:ext uri="{FF2B5EF4-FFF2-40B4-BE49-F238E27FC236}">
                <a16:creationId xmlns:a16="http://schemas.microsoft.com/office/drawing/2014/main" id="{496F28E0-E048-4389-BE5E-716945459516}"/>
              </a:ext>
            </a:extLst>
          </p:cNvPr>
          <p:cNvSpPr txBox="1"/>
          <p:nvPr/>
        </p:nvSpPr>
        <p:spPr>
          <a:xfrm>
            <a:off x="7667493" y="437456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6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E5E46E4-A73B-459A-BF16-009D86E882F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03B47AC8-BA59-4889-84A8-BFFE9A46EE14}"/>
              </a:ext>
            </a:extLst>
          </p:cNvPr>
          <p:cNvSpPr/>
          <p:nvPr/>
        </p:nvSpPr>
        <p:spPr bwMode="auto">
          <a:xfrm>
            <a:off x="7392988" y="2233376"/>
            <a:ext cx="914400" cy="91440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6AF63FDE-DE8D-4267-ACF5-3613879144F5}"/>
              </a:ext>
            </a:extLst>
          </p:cNvPr>
          <p:cNvSpPr txBox="1"/>
          <p:nvPr/>
        </p:nvSpPr>
        <p:spPr>
          <a:xfrm>
            <a:off x="7586333" y="2459743"/>
            <a:ext cx="527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10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8856216-1F9D-4B45-AE2D-497C9637C996}"/>
              </a:ext>
            </a:extLst>
          </p:cNvPr>
          <p:cNvSpPr txBox="1"/>
          <p:nvPr/>
        </p:nvSpPr>
        <p:spPr>
          <a:xfrm>
            <a:off x="5944143" y="2459743"/>
            <a:ext cx="1255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Target:</a:t>
            </a: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E436B26-A786-49ED-A182-4694475840CA}"/>
              </a:ext>
            </a:extLst>
          </p:cNvPr>
          <p:cNvCxnSpPr>
            <a:stCxn id="36" idx="4"/>
          </p:cNvCxnSpPr>
          <p:nvPr/>
        </p:nvCxnSpPr>
        <p:spPr bwMode="auto">
          <a:xfrm>
            <a:off x="7850188" y="3147776"/>
            <a:ext cx="0" cy="10004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02342048-2A8C-4ABB-AA2A-19B5246690AF}"/>
                  </a:ext>
                </a:extLst>
              </p:cNvPr>
              <p:cNvSpPr/>
              <p:nvPr/>
            </p:nvSpPr>
            <p:spPr>
              <a:xfrm>
                <a:off x="8378764" y="4436116"/>
                <a:ext cx="4038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02342048-2A8C-4ABB-AA2A-19B524669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764" y="4436116"/>
                <a:ext cx="403828" cy="400110"/>
              </a:xfrm>
              <a:prstGeom prst="rect">
                <a:avLst/>
              </a:prstGeom>
              <a:blipFill>
                <a:blip r:embed="rId2"/>
                <a:stretch>
                  <a:fillRect t="-3077" r="-19403" b="-107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D06F8A71-5A77-47C8-9DFB-137FE5CF4675}"/>
                  </a:ext>
                </a:extLst>
              </p:cNvPr>
              <p:cNvSpPr/>
              <p:nvPr/>
            </p:nvSpPr>
            <p:spPr>
              <a:xfrm>
                <a:off x="8378764" y="2441761"/>
                <a:ext cx="4038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D06F8A71-5A77-47C8-9DFB-137FE5CF46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764" y="2441761"/>
                <a:ext cx="403828" cy="400110"/>
              </a:xfrm>
              <a:prstGeom prst="rect">
                <a:avLst/>
              </a:prstGeom>
              <a:blipFill>
                <a:blip r:embed="rId3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hteck 42">
                <a:extLst>
                  <a:ext uri="{FF2B5EF4-FFF2-40B4-BE49-F238E27FC236}">
                    <a16:creationId xmlns:a16="http://schemas.microsoft.com/office/drawing/2014/main" id="{DB9A5FED-26FC-4FFB-A0C2-7555AA2BEC53}"/>
                  </a:ext>
                </a:extLst>
              </p:cNvPr>
              <p:cNvSpPr/>
              <p:nvPr/>
            </p:nvSpPr>
            <p:spPr>
              <a:xfrm>
                <a:off x="-37592" y="3537034"/>
                <a:ext cx="5981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𝑖𝑛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3" name="Rechteck 42">
                <a:extLst>
                  <a:ext uri="{FF2B5EF4-FFF2-40B4-BE49-F238E27FC236}">
                    <a16:creationId xmlns:a16="http://schemas.microsoft.com/office/drawing/2014/main" id="{DB9A5FED-26FC-4FFB-A0C2-7555AA2BEC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592" y="3537034"/>
                <a:ext cx="598112" cy="400110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3D9EC4C6-F42E-4A4E-970C-0DB369815A96}"/>
                  </a:ext>
                </a:extLst>
              </p:cNvPr>
              <p:cNvSpPr/>
              <p:nvPr/>
            </p:nvSpPr>
            <p:spPr>
              <a:xfrm>
                <a:off x="-16427" y="5366156"/>
                <a:ext cx="60407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3D9EC4C6-F42E-4A4E-970C-0DB369815A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427" y="5366156"/>
                <a:ext cx="604075" cy="400110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70A5FD08-8467-43F9-9C72-768D2396E46C}"/>
                  </a:ext>
                </a:extLst>
              </p:cNvPr>
              <p:cNvSpPr/>
              <p:nvPr/>
            </p:nvSpPr>
            <p:spPr>
              <a:xfrm>
                <a:off x="3537666" y="2841871"/>
                <a:ext cx="9746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70A5FD08-8467-43F9-9C72-768D2396E4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666" y="2841871"/>
                <a:ext cx="974690" cy="400110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3CF48C3E-665A-4C37-BF3C-6B8C327E3214}"/>
                  </a:ext>
                </a:extLst>
              </p:cNvPr>
              <p:cNvSpPr/>
              <p:nvPr/>
            </p:nvSpPr>
            <p:spPr>
              <a:xfrm>
                <a:off x="3531703" y="4725043"/>
                <a:ext cx="98065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3CF48C3E-665A-4C37-BF3C-6B8C327E32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703" y="4725043"/>
                <a:ext cx="980653" cy="400110"/>
              </a:xfrm>
              <a:prstGeom prst="rect">
                <a:avLst/>
              </a:prstGeom>
              <a:blipFill>
                <a:blip r:embed="rId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7FCF083F-83E9-4D81-9194-03B824FFD483}"/>
                  </a:ext>
                </a:extLst>
              </p:cNvPr>
              <p:cNvSpPr/>
              <p:nvPr/>
            </p:nvSpPr>
            <p:spPr>
              <a:xfrm>
                <a:off x="5430337" y="2841871"/>
                <a:ext cx="5115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7FCF083F-83E9-4D81-9194-03B824FFD4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337" y="2841871"/>
                <a:ext cx="511550" cy="400110"/>
              </a:xfrm>
              <a:prstGeom prst="rect">
                <a:avLst/>
              </a:prstGeom>
              <a:blipFill>
                <a:blip r:embed="rId8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5E2EEBFB-3B0A-46D1-B9C7-7F963566C392}"/>
                  </a:ext>
                </a:extLst>
              </p:cNvPr>
              <p:cNvSpPr/>
              <p:nvPr/>
            </p:nvSpPr>
            <p:spPr>
              <a:xfrm>
                <a:off x="5509099" y="4725043"/>
                <a:ext cx="51751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5E2EEBFB-3B0A-46D1-B9C7-7F963566C3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099" y="4725043"/>
                <a:ext cx="517514" cy="400110"/>
              </a:xfrm>
              <a:prstGeom prst="rect">
                <a:avLst/>
              </a:prstGeom>
              <a:blipFill>
                <a:blip r:embed="rId9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050C01EF-828A-4615-893F-F73EE05BEBDA}"/>
                  </a:ext>
                </a:extLst>
              </p:cNvPr>
              <p:cNvSpPr/>
              <p:nvPr/>
            </p:nvSpPr>
            <p:spPr>
              <a:xfrm>
                <a:off x="6571893" y="5264208"/>
                <a:ext cx="9875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050C01EF-828A-4615-893F-F73EE05BEB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893" y="5264208"/>
                <a:ext cx="987578" cy="400110"/>
              </a:xfrm>
              <a:prstGeom prst="rect">
                <a:avLst/>
              </a:prstGeom>
              <a:blipFill>
                <a:blip r:embed="rId10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2D37585B-A900-47E6-9707-70C4AA37F361}"/>
                  </a:ext>
                </a:extLst>
              </p:cNvPr>
              <p:cNvSpPr/>
              <p:nvPr/>
            </p:nvSpPr>
            <p:spPr>
              <a:xfrm>
                <a:off x="6542663" y="3614204"/>
                <a:ext cx="9875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2D37585B-A900-47E6-9707-70C4AA37F3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663" y="3614204"/>
                <a:ext cx="987578" cy="400110"/>
              </a:xfrm>
              <a:prstGeom prst="rect">
                <a:avLst/>
              </a:prstGeom>
              <a:blipFill>
                <a:blip r:embed="rId11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9502A225-68A2-49BC-95C4-EAC1B7188B9C}"/>
                  </a:ext>
                </a:extLst>
              </p:cNvPr>
              <p:cNvSpPr/>
              <p:nvPr/>
            </p:nvSpPr>
            <p:spPr>
              <a:xfrm>
                <a:off x="1801638" y="5612279"/>
                <a:ext cx="9816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9502A225-68A2-49BC-95C4-EAC1B7188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638" y="5612279"/>
                <a:ext cx="981615" cy="400110"/>
              </a:xfrm>
              <a:prstGeom prst="rect">
                <a:avLst/>
              </a:prstGeom>
              <a:blipFill>
                <a:blip r:embed="rId12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55DC71C6-57B4-46AC-8EDE-8ED9629B6A39}"/>
                  </a:ext>
                </a:extLst>
              </p:cNvPr>
              <p:cNvSpPr/>
              <p:nvPr/>
            </p:nvSpPr>
            <p:spPr>
              <a:xfrm>
                <a:off x="1804890" y="3799273"/>
                <a:ext cx="9875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55DC71C6-57B4-46AC-8EDE-8ED9629B6A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890" y="3799273"/>
                <a:ext cx="987578" cy="400110"/>
              </a:xfrm>
              <a:prstGeom prst="rect">
                <a:avLst/>
              </a:prstGeom>
              <a:blipFill>
                <a:blip r:embed="rId1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hteck 67">
                <a:extLst>
                  <a:ext uri="{FF2B5EF4-FFF2-40B4-BE49-F238E27FC236}">
                    <a16:creationId xmlns:a16="http://schemas.microsoft.com/office/drawing/2014/main" id="{7EB896AD-954C-4CE5-94BD-9EE0890ECCDF}"/>
                  </a:ext>
                </a:extLst>
              </p:cNvPr>
              <p:cNvSpPr/>
              <p:nvPr/>
            </p:nvSpPr>
            <p:spPr>
              <a:xfrm>
                <a:off x="1798657" y="5099005"/>
                <a:ext cx="9875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8" name="Rechteck 67">
                <a:extLst>
                  <a:ext uri="{FF2B5EF4-FFF2-40B4-BE49-F238E27FC236}">
                    <a16:creationId xmlns:a16="http://schemas.microsoft.com/office/drawing/2014/main" id="{7EB896AD-954C-4CE5-94BD-9EE0890ECC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657" y="5099005"/>
                <a:ext cx="987578" cy="400110"/>
              </a:xfrm>
              <a:prstGeom prst="rect">
                <a:avLst/>
              </a:prstGeom>
              <a:blipFill>
                <a:blip r:embed="rId1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FF440570-CCA8-485A-8E8E-BF49D6AAD0BB}"/>
                  </a:ext>
                </a:extLst>
              </p:cNvPr>
              <p:cNvSpPr/>
              <p:nvPr/>
            </p:nvSpPr>
            <p:spPr>
              <a:xfrm>
                <a:off x="1796843" y="3289480"/>
                <a:ext cx="9816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FF440570-CCA8-485A-8E8E-BF49D6AAD0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843" y="3289480"/>
                <a:ext cx="981615" cy="400110"/>
              </a:xfrm>
              <a:prstGeom prst="rect">
                <a:avLst/>
              </a:prstGeom>
              <a:blipFill>
                <a:blip r:embed="rId15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0" name="Inhaltsplatzhalter 5">
            <a:extLst>
              <a:ext uri="{FF2B5EF4-FFF2-40B4-BE49-F238E27FC236}">
                <a16:creationId xmlns:a16="http://schemas.microsoft.com/office/drawing/2014/main" id="{C17D3C88-34FF-4044-80E3-2F63B3C900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496763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</p:spTree>
    <p:extLst>
      <p:ext uri="{BB962C8B-B14F-4D97-AF65-F5344CB8AC3E}">
        <p14:creationId xmlns:p14="http://schemas.microsoft.com/office/powerpoint/2010/main" val="1441482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4BB3CB-9E90-418E-94CB-185DB3532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Backpropagation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A633E27-EED1-4953-BD70-36F25DFEB4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Einfachste Error Funktion: Mean </a:t>
                </a:r>
                <a:r>
                  <a:rPr lang="de-DE" dirty="0" err="1"/>
                  <a:t>Squared</a:t>
                </a:r>
                <a:r>
                  <a:rPr lang="de-DE" dirty="0"/>
                  <a:t> Error (MSE):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Wir wollen unsere Gewichte verbessern -&gt; Fehler nach Gewichten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de-DE" dirty="0"/>
                  <a:t> ableiten: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𝛿𝜃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 ???</m:t>
                    </m:r>
                  </m:oMath>
                </a14:m>
                <a:r>
                  <a:rPr lang="de-DE" dirty="0"/>
                  <a:t> </a:t>
                </a:r>
              </a:p>
              <a:p>
                <a:endParaRPr lang="de-DE" dirty="0"/>
              </a:p>
              <a:p>
                <a:r>
                  <a:rPr lang="de-DE" dirty="0"/>
                  <a:t>Lösung: Kettenregel!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A633E27-EED1-4953-BD70-36F25DFEB4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50" t="-89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404A4C-8B84-4647-A5A3-3DE44777C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AD172B1-78C6-4CBF-A9B6-05820401D9D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46159F2-EF0B-4644-9B80-C041A7A57261}"/>
                  </a:ext>
                </a:extLst>
              </p:cNvPr>
              <p:cNvSpPr txBox="1"/>
              <p:nvPr/>
            </p:nvSpPr>
            <p:spPr>
              <a:xfrm>
                <a:off x="3108063" y="5257603"/>
                <a:ext cx="3105149" cy="749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𝛿𝜃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de-D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𝛿𝜃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46159F2-EF0B-4644-9B80-C041A7A57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063" y="5257603"/>
                <a:ext cx="3105149" cy="7496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Inhaltsplatzhalter 5">
            <a:extLst>
              <a:ext uri="{FF2B5EF4-FFF2-40B4-BE49-F238E27FC236}">
                <a16:creationId xmlns:a16="http://schemas.microsoft.com/office/drawing/2014/main" id="{E5121B84-21DD-4A59-ABD3-E097C44093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496763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77356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4BB3CB-9E90-418E-94CB-185DB3532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225551"/>
            <a:ext cx="8128000" cy="874182"/>
          </a:xfrm>
        </p:spPr>
        <p:txBody>
          <a:bodyPr/>
          <a:lstStyle/>
          <a:p>
            <a:r>
              <a:rPr lang="de-DE" dirty="0"/>
              <a:t>Backpropagation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404A4C-8B84-4647-A5A3-3DE44777C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E5E46E4-A73B-459A-BF16-009D86E882F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A304D1DC-9A2F-4A04-A024-2C89F7C396C4}"/>
              </a:ext>
            </a:extLst>
          </p:cNvPr>
          <p:cNvSpPr/>
          <p:nvPr/>
        </p:nvSpPr>
        <p:spPr bwMode="auto">
          <a:xfrm>
            <a:off x="2673138" y="4014551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0D4FA69E-8146-4482-9E70-BFDA3B1C7200}"/>
              </a:ext>
            </a:extLst>
          </p:cNvPr>
          <p:cNvSpPr/>
          <p:nvPr/>
        </p:nvSpPr>
        <p:spPr bwMode="auto">
          <a:xfrm>
            <a:off x="503238" y="3150128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AB158EF9-A25C-42E9-921A-CDA33B461318}"/>
              </a:ext>
            </a:extLst>
          </p:cNvPr>
          <p:cNvSpPr/>
          <p:nvPr/>
        </p:nvSpPr>
        <p:spPr bwMode="auto">
          <a:xfrm>
            <a:off x="500063" y="5054069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8CA68C1A-EAF2-4A16-B125-EB8C0527FF8B}"/>
              </a:ext>
            </a:extLst>
          </p:cNvPr>
          <p:cNvSpPr txBox="1"/>
          <p:nvPr/>
        </p:nvSpPr>
        <p:spPr>
          <a:xfrm>
            <a:off x="782344" y="337261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0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E84E4466-7203-4AD0-A0C1-584C05D30148}"/>
              </a:ext>
            </a:extLst>
          </p:cNvPr>
          <p:cNvSpPr txBox="1"/>
          <p:nvPr/>
        </p:nvSpPr>
        <p:spPr>
          <a:xfrm>
            <a:off x="782344" y="527521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D3543077-023E-41E9-9A9B-D5808BDBABAE}"/>
              </a:ext>
            </a:extLst>
          </p:cNvPr>
          <p:cNvCxnSpPr>
            <a:cxnSpLocks/>
            <a:stCxn id="43" idx="6"/>
            <a:endCxn id="40" idx="2"/>
          </p:cNvCxnSpPr>
          <p:nvPr/>
        </p:nvCxnSpPr>
        <p:spPr bwMode="auto">
          <a:xfrm>
            <a:off x="1417638" y="3607328"/>
            <a:ext cx="1255500" cy="8644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7685CE4C-305C-447B-B0D8-67EB30BFC9F4}"/>
              </a:ext>
            </a:extLst>
          </p:cNvPr>
          <p:cNvCxnSpPr>
            <a:cxnSpLocks/>
            <a:stCxn id="51" idx="6"/>
            <a:endCxn id="40" idx="2"/>
          </p:cNvCxnSpPr>
          <p:nvPr/>
        </p:nvCxnSpPr>
        <p:spPr bwMode="auto">
          <a:xfrm flipV="1">
            <a:off x="1414463" y="4471751"/>
            <a:ext cx="1258675" cy="10395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7" name="Textfeld 56">
            <a:extLst>
              <a:ext uri="{FF2B5EF4-FFF2-40B4-BE49-F238E27FC236}">
                <a16:creationId xmlns:a16="http://schemas.microsoft.com/office/drawing/2014/main" id="{2FD49FF9-8692-4D5B-9677-640D50BC2868}"/>
              </a:ext>
            </a:extLst>
          </p:cNvPr>
          <p:cNvSpPr txBox="1"/>
          <p:nvPr/>
        </p:nvSpPr>
        <p:spPr>
          <a:xfrm>
            <a:off x="2949069" y="424091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6</a:t>
            </a: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CFD49E19-E55B-40CF-89FE-046163220616}"/>
              </a:ext>
            </a:extLst>
          </p:cNvPr>
          <p:cNvSpPr/>
          <p:nvPr/>
        </p:nvSpPr>
        <p:spPr bwMode="auto">
          <a:xfrm>
            <a:off x="2673138" y="2099733"/>
            <a:ext cx="914400" cy="91440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3FD7D771-C138-4739-B987-D41B8505F78F}"/>
              </a:ext>
            </a:extLst>
          </p:cNvPr>
          <p:cNvSpPr txBox="1"/>
          <p:nvPr/>
        </p:nvSpPr>
        <p:spPr>
          <a:xfrm>
            <a:off x="2866483" y="2326100"/>
            <a:ext cx="527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10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E99238C9-DA71-4B21-BED7-64F8EF65F653}"/>
              </a:ext>
            </a:extLst>
          </p:cNvPr>
          <p:cNvSpPr txBox="1"/>
          <p:nvPr/>
        </p:nvSpPr>
        <p:spPr>
          <a:xfrm>
            <a:off x="1224293" y="2326100"/>
            <a:ext cx="1255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Target:</a:t>
            </a:r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CA4DD022-8981-4C93-A053-533166DDEF1A}"/>
              </a:ext>
            </a:extLst>
          </p:cNvPr>
          <p:cNvCxnSpPr>
            <a:stCxn id="62" idx="4"/>
          </p:cNvCxnSpPr>
          <p:nvPr/>
        </p:nvCxnSpPr>
        <p:spPr bwMode="auto">
          <a:xfrm>
            <a:off x="3130338" y="3014133"/>
            <a:ext cx="0" cy="10004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6B2A63C3-0B1C-414E-B1D7-F33209854FDE}"/>
                  </a:ext>
                </a:extLst>
              </p:cNvPr>
              <p:cNvSpPr txBox="1"/>
              <p:nvPr/>
            </p:nvSpPr>
            <p:spPr>
              <a:xfrm>
                <a:off x="4608513" y="2108081"/>
                <a:ext cx="2452555" cy="581121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Ansatz: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𝛿𝜃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acc>
                          <m:accPr>
                            <m:chr m:val="̂"/>
                            <m:ctrlPr>
                              <a:rPr lang="de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den>
                    </m:f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acc>
                          <m:accPr>
                            <m:chr m:val="̂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𝛿𝜃</m:t>
                        </m:r>
                      </m:den>
                    </m:f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6B2A63C3-0B1C-414E-B1D7-F33209854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513" y="2108081"/>
                <a:ext cx="2452555" cy="5811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DD2A5548-99FF-4EEB-A2A2-04A131A37527}"/>
                  </a:ext>
                </a:extLst>
              </p:cNvPr>
              <p:cNvSpPr/>
              <p:nvPr/>
            </p:nvSpPr>
            <p:spPr>
              <a:xfrm>
                <a:off x="5721574" y="3100682"/>
                <a:ext cx="2640082" cy="7300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de-DE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de-DE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10−6</m:t>
                          </m:r>
                        </m:e>
                      </m:d>
                      <m:r>
                        <a:rPr lang="de-DE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de-DE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DD2A5548-99FF-4EEB-A2A2-04A131A37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574" y="3100682"/>
                <a:ext cx="2640082" cy="7300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7E7DD388-6F71-4D8A-A5C5-0797EC95561A}"/>
                  </a:ext>
                </a:extLst>
              </p:cNvPr>
              <p:cNvSpPr/>
              <p:nvPr/>
            </p:nvSpPr>
            <p:spPr>
              <a:xfrm>
                <a:off x="5276443" y="4936515"/>
                <a:ext cx="1135439" cy="7303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r>
                        <a:rPr lang="de-DE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de-DE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7E7DD388-6F71-4D8A-A5C5-0797EC9556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6443" y="4936515"/>
                <a:ext cx="1135439" cy="7303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96D76907-86C9-4179-8EAA-AD933BA35F92}"/>
                  </a:ext>
                </a:extLst>
              </p:cNvPr>
              <p:cNvSpPr/>
              <p:nvPr/>
            </p:nvSpPr>
            <p:spPr>
              <a:xfrm>
                <a:off x="3152929" y="3275353"/>
                <a:ext cx="235308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)=2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96D76907-86C9-4179-8EAA-AD933BA35F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2929" y="3275353"/>
                <a:ext cx="2353080" cy="400110"/>
              </a:xfrm>
              <a:prstGeom prst="rect">
                <a:avLst/>
              </a:prstGeom>
              <a:blipFill>
                <a:blip r:embed="rId5"/>
                <a:stretch>
                  <a:fillRect t="-3030" r="-2073" b="-181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115562AF-B6ED-43E2-80DB-57BBDB5BFD2A}"/>
                  </a:ext>
                </a:extLst>
              </p:cNvPr>
              <p:cNvSpPr/>
              <p:nvPr/>
            </p:nvSpPr>
            <p:spPr>
              <a:xfrm>
                <a:off x="3079538" y="5101657"/>
                <a:ext cx="190975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115562AF-B6ED-43E2-80DB-57BBDB5BFD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538" y="5101657"/>
                <a:ext cx="1909754" cy="400110"/>
              </a:xfrm>
              <a:prstGeom prst="rect">
                <a:avLst/>
              </a:prstGeom>
              <a:blipFill>
                <a:blip r:embed="rId6"/>
                <a:stretch>
                  <a:fillRect t="-3030" b="-90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D217D01B-BF81-4CDE-B32E-A3FDC90ACA6F}"/>
                  </a:ext>
                </a:extLst>
              </p:cNvPr>
              <p:cNvSpPr/>
              <p:nvPr/>
            </p:nvSpPr>
            <p:spPr>
              <a:xfrm>
                <a:off x="32511" y="3434169"/>
                <a:ext cx="5115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D217D01B-BF81-4CDE-B32E-A3FDC90ACA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1" y="3434169"/>
                <a:ext cx="511550" cy="400110"/>
              </a:xfrm>
              <a:prstGeom prst="rect">
                <a:avLst/>
              </a:prstGeom>
              <a:blipFill>
                <a:blip r:embed="rId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6754E855-6C39-44AC-83FA-722074133708}"/>
                  </a:ext>
                </a:extLst>
              </p:cNvPr>
              <p:cNvSpPr/>
              <p:nvPr/>
            </p:nvSpPr>
            <p:spPr>
              <a:xfrm>
                <a:off x="26547" y="5355870"/>
                <a:ext cx="51751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6754E855-6C39-44AC-83FA-7220741337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7" y="5355870"/>
                <a:ext cx="517514" cy="400110"/>
              </a:xfrm>
              <a:prstGeom prst="rect">
                <a:avLst/>
              </a:prstGeom>
              <a:blipFill>
                <a:blip r:embed="rId8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C8D555A4-6166-453C-89D3-42C8F9467D9D}"/>
                  </a:ext>
                </a:extLst>
              </p:cNvPr>
              <p:cNvSpPr/>
              <p:nvPr/>
            </p:nvSpPr>
            <p:spPr>
              <a:xfrm>
                <a:off x="1588265" y="3443937"/>
                <a:ext cx="9875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C8D555A4-6166-453C-89D3-42C8F9467D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265" y="3443937"/>
                <a:ext cx="987578" cy="400110"/>
              </a:xfrm>
              <a:prstGeom prst="rect">
                <a:avLst/>
              </a:prstGeom>
              <a:blipFill>
                <a:blip r:embed="rId9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hteck 71">
                <a:extLst>
                  <a:ext uri="{FF2B5EF4-FFF2-40B4-BE49-F238E27FC236}">
                    <a16:creationId xmlns:a16="http://schemas.microsoft.com/office/drawing/2014/main" id="{6BE0F59F-871F-4869-B737-0B0D7CBD6ACB}"/>
                  </a:ext>
                </a:extLst>
              </p:cNvPr>
              <p:cNvSpPr/>
              <p:nvPr/>
            </p:nvSpPr>
            <p:spPr>
              <a:xfrm>
                <a:off x="1559143" y="5189478"/>
                <a:ext cx="9875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2" name="Rechteck 71">
                <a:extLst>
                  <a:ext uri="{FF2B5EF4-FFF2-40B4-BE49-F238E27FC236}">
                    <a16:creationId xmlns:a16="http://schemas.microsoft.com/office/drawing/2014/main" id="{6BE0F59F-871F-4869-B737-0B0D7CBD6A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143" y="5189478"/>
                <a:ext cx="987578" cy="400110"/>
              </a:xfrm>
              <a:prstGeom prst="rect">
                <a:avLst/>
              </a:prstGeom>
              <a:blipFill>
                <a:blip r:embed="rId10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6756543-7BD6-4F42-9C11-415165E3BDD8}"/>
              </a:ext>
            </a:extLst>
          </p:cNvPr>
          <p:cNvCxnSpPr>
            <a:stCxn id="62" idx="4"/>
            <a:endCxn id="40" idx="0"/>
          </p:cNvCxnSpPr>
          <p:nvPr/>
        </p:nvCxnSpPr>
        <p:spPr bwMode="auto">
          <a:xfrm>
            <a:off x="3130338" y="3014133"/>
            <a:ext cx="0" cy="1000418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BF6B88E5-1354-4DE0-9DE5-8DD43D580387}"/>
              </a:ext>
            </a:extLst>
          </p:cNvPr>
          <p:cNvCxnSpPr>
            <a:cxnSpLocks/>
            <a:stCxn id="40" idx="2"/>
            <a:endCxn id="72" idx="3"/>
          </p:cNvCxnSpPr>
          <p:nvPr/>
        </p:nvCxnSpPr>
        <p:spPr bwMode="auto">
          <a:xfrm flipH="1">
            <a:off x="2546721" y="4471751"/>
            <a:ext cx="126417" cy="91778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feld 73">
                <a:extLst>
                  <a:ext uri="{FF2B5EF4-FFF2-40B4-BE49-F238E27FC236}">
                    <a16:creationId xmlns:a16="http://schemas.microsoft.com/office/drawing/2014/main" id="{71C54CAC-145F-4536-AE96-0FE20177DB29}"/>
                  </a:ext>
                </a:extLst>
              </p:cNvPr>
              <p:cNvSpPr txBox="1"/>
              <p:nvPr/>
            </p:nvSpPr>
            <p:spPr>
              <a:xfrm>
                <a:off x="4257675" y="5734790"/>
                <a:ext cx="4348031" cy="585097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Lösung: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acc>
                          <m:accPr>
                            <m:chr m:val="̂"/>
                            <m:ctrlPr>
                              <a:rPr lang="de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den>
                    </m:f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acc>
                          <m:accPr>
                            <m:chr m:val="̂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𝛿𝜃</m:t>
                        </m:r>
                      </m:den>
                    </m:f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3=24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74" name="Textfeld 73">
                <a:extLst>
                  <a:ext uri="{FF2B5EF4-FFF2-40B4-BE49-F238E27FC236}">
                    <a16:creationId xmlns:a16="http://schemas.microsoft.com/office/drawing/2014/main" id="{71C54CAC-145F-4536-AE96-0FE20177D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675" y="5734790"/>
                <a:ext cx="4348031" cy="5850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34AE5602-3BC3-42F4-A8C4-E758FB83AAD4}"/>
                  </a:ext>
                </a:extLst>
              </p:cNvPr>
              <p:cNvSpPr/>
              <p:nvPr/>
            </p:nvSpPr>
            <p:spPr>
              <a:xfrm>
                <a:off x="3726724" y="4271695"/>
                <a:ext cx="4038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34AE5602-3BC3-42F4-A8C4-E758FB83AA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724" y="4271695"/>
                <a:ext cx="403828" cy="400110"/>
              </a:xfrm>
              <a:prstGeom prst="rect">
                <a:avLst/>
              </a:prstGeom>
              <a:blipFill>
                <a:blip r:embed="rId12"/>
                <a:stretch>
                  <a:fillRect t="-3077" r="-19403" b="-107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F4A0326C-5C26-447E-9812-DD2BBA5D2CA0}"/>
                  </a:ext>
                </a:extLst>
              </p:cNvPr>
              <p:cNvSpPr/>
              <p:nvPr/>
            </p:nvSpPr>
            <p:spPr>
              <a:xfrm>
                <a:off x="3726724" y="2295855"/>
                <a:ext cx="4038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F4A0326C-5C26-447E-9812-DD2BBA5D2C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724" y="2295855"/>
                <a:ext cx="403828" cy="400110"/>
              </a:xfrm>
              <a:prstGeom prst="rect">
                <a:avLst/>
              </a:prstGeom>
              <a:blipFill>
                <a:blip r:embed="rId13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9" name="Inhaltsplatzhalter 5">
            <a:extLst>
              <a:ext uri="{FF2B5EF4-FFF2-40B4-BE49-F238E27FC236}">
                <a16:creationId xmlns:a16="http://schemas.microsoft.com/office/drawing/2014/main" id="{7211E3C2-16FB-4DE7-9E18-D6A4F26714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496763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428163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9" grpId="0"/>
      <p:bldP spid="70" grpId="0"/>
      <p:bldP spid="71" grpId="0"/>
      <p:bldP spid="7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4BB3CB-9E90-418E-94CB-185DB3532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225551"/>
            <a:ext cx="8128000" cy="874182"/>
          </a:xfrm>
        </p:spPr>
        <p:txBody>
          <a:bodyPr/>
          <a:lstStyle/>
          <a:p>
            <a:r>
              <a:rPr lang="de-DE" dirty="0"/>
              <a:t>Backpropagation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404A4C-8B84-4647-A5A3-3DE44777C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E13B830-0EB8-46E0-BF24-E9CEDE2A14BD}"/>
              </a:ext>
            </a:extLst>
          </p:cNvPr>
          <p:cNvSpPr/>
          <p:nvPr/>
        </p:nvSpPr>
        <p:spPr bwMode="auto">
          <a:xfrm>
            <a:off x="562107" y="3281419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34EBAEB-527F-4A94-A336-1277507E464C}"/>
              </a:ext>
            </a:extLst>
          </p:cNvPr>
          <p:cNvSpPr/>
          <p:nvPr/>
        </p:nvSpPr>
        <p:spPr bwMode="auto">
          <a:xfrm>
            <a:off x="562107" y="5185360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F3B85C8-A17C-46C1-809B-FA018BF6BF8E}"/>
              </a:ext>
            </a:extLst>
          </p:cNvPr>
          <p:cNvSpPr/>
          <p:nvPr/>
        </p:nvSpPr>
        <p:spPr bwMode="auto">
          <a:xfrm>
            <a:off x="3514857" y="3281419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AD34415-A6C7-4331-A0B7-4038C8E01B87}"/>
              </a:ext>
            </a:extLst>
          </p:cNvPr>
          <p:cNvSpPr/>
          <p:nvPr/>
        </p:nvSpPr>
        <p:spPr bwMode="auto">
          <a:xfrm>
            <a:off x="3511682" y="5185360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9286FE1-37C9-48D0-98AA-9F2B56815B76}"/>
              </a:ext>
            </a:extLst>
          </p:cNvPr>
          <p:cNvSpPr/>
          <p:nvPr/>
        </p:nvSpPr>
        <p:spPr bwMode="auto">
          <a:xfrm>
            <a:off x="7392988" y="4148194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44587CF-E036-4200-A0ED-BCF99CA04366}"/>
              </a:ext>
            </a:extLst>
          </p:cNvPr>
          <p:cNvSpPr txBox="1"/>
          <p:nvPr/>
        </p:nvSpPr>
        <p:spPr>
          <a:xfrm>
            <a:off x="858218" y="350625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B66641E-6B86-46BF-BF56-F9BA8E873EFD}"/>
              </a:ext>
            </a:extLst>
          </p:cNvPr>
          <p:cNvSpPr txBox="1"/>
          <p:nvPr/>
        </p:nvSpPr>
        <p:spPr>
          <a:xfrm>
            <a:off x="738621" y="5411849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-1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95497488-A003-491D-9592-0428C2633342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 bwMode="auto">
          <a:xfrm>
            <a:off x="1476507" y="3738619"/>
            <a:ext cx="203835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8A76945-952D-4F57-85D6-75B92F5BFF27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 bwMode="auto">
          <a:xfrm>
            <a:off x="1476507" y="3738619"/>
            <a:ext cx="2035175" cy="19039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84170A2D-EEB1-400B-AD7B-ED204D0C8341}"/>
              </a:ext>
            </a:extLst>
          </p:cNvPr>
          <p:cNvCxnSpPr/>
          <p:nvPr/>
        </p:nvCxnSpPr>
        <p:spPr bwMode="auto">
          <a:xfrm>
            <a:off x="1473332" y="5654794"/>
            <a:ext cx="203835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EE2C7113-F449-4036-A4B6-7810017A74E4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1476507" y="3738619"/>
            <a:ext cx="2038350" cy="19039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0A6794DB-47EC-46EC-859D-0D459CC60F17}"/>
              </a:ext>
            </a:extLst>
          </p:cNvPr>
          <p:cNvSpPr txBox="1"/>
          <p:nvPr/>
        </p:nvSpPr>
        <p:spPr>
          <a:xfrm>
            <a:off x="3726163" y="3507786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-1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1D82E0F-9F9E-47E6-92EF-C769AECAB790}"/>
              </a:ext>
            </a:extLst>
          </p:cNvPr>
          <p:cNvSpPr txBox="1"/>
          <p:nvPr/>
        </p:nvSpPr>
        <p:spPr>
          <a:xfrm>
            <a:off x="3787613" y="542396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B5696075-3072-4A96-A027-162DC34A78FB}"/>
              </a:ext>
            </a:extLst>
          </p:cNvPr>
          <p:cNvSpPr/>
          <p:nvPr/>
        </p:nvSpPr>
        <p:spPr bwMode="auto">
          <a:xfrm>
            <a:off x="5223088" y="3283771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B6DD5E25-2FFB-4E94-9685-9C06410C4B07}"/>
              </a:ext>
            </a:extLst>
          </p:cNvPr>
          <p:cNvSpPr/>
          <p:nvPr/>
        </p:nvSpPr>
        <p:spPr bwMode="auto">
          <a:xfrm>
            <a:off x="5219913" y="5187712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A92E72F5-3599-4D26-9766-3C143B3016E9}"/>
              </a:ext>
            </a:extLst>
          </p:cNvPr>
          <p:cNvCxnSpPr>
            <a:cxnSpLocks/>
            <a:stCxn id="10" idx="6"/>
            <a:endCxn id="49" idx="2"/>
          </p:cNvCxnSpPr>
          <p:nvPr/>
        </p:nvCxnSpPr>
        <p:spPr bwMode="auto">
          <a:xfrm>
            <a:off x="4426082" y="5642560"/>
            <a:ext cx="793831" cy="2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7891D18C-8A7E-4EEC-8811-A11B49941990}"/>
              </a:ext>
            </a:extLst>
          </p:cNvPr>
          <p:cNvCxnSpPr>
            <a:cxnSpLocks/>
            <a:stCxn id="9" idx="6"/>
            <a:endCxn id="48" idx="2"/>
          </p:cNvCxnSpPr>
          <p:nvPr/>
        </p:nvCxnSpPr>
        <p:spPr bwMode="auto">
          <a:xfrm>
            <a:off x="4429257" y="3738619"/>
            <a:ext cx="793831" cy="2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8" name="Textfeld 57">
            <a:extLst>
              <a:ext uri="{FF2B5EF4-FFF2-40B4-BE49-F238E27FC236}">
                <a16:creationId xmlns:a16="http://schemas.microsoft.com/office/drawing/2014/main" id="{3C9A8EC8-081C-49EB-859B-94C589AB93EE}"/>
              </a:ext>
            </a:extLst>
          </p:cNvPr>
          <p:cNvSpPr txBox="1"/>
          <p:nvPr/>
        </p:nvSpPr>
        <p:spPr>
          <a:xfrm>
            <a:off x="4351175" y="3369436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ReLU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1E81F2D5-38C9-459A-A118-677305C81491}"/>
              </a:ext>
            </a:extLst>
          </p:cNvPr>
          <p:cNvSpPr txBox="1"/>
          <p:nvPr/>
        </p:nvSpPr>
        <p:spPr>
          <a:xfrm>
            <a:off x="4351175" y="524104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ReLU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8A4E8AA-DAE8-4534-BA35-03B339D63D82}"/>
              </a:ext>
            </a:extLst>
          </p:cNvPr>
          <p:cNvSpPr txBox="1"/>
          <p:nvPr/>
        </p:nvSpPr>
        <p:spPr>
          <a:xfrm>
            <a:off x="5502194" y="350625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0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1C0FFA00-37FA-4269-BBCB-C103D3B7E1C5}"/>
              </a:ext>
            </a:extLst>
          </p:cNvPr>
          <p:cNvSpPr txBox="1"/>
          <p:nvPr/>
        </p:nvSpPr>
        <p:spPr>
          <a:xfrm>
            <a:off x="5502194" y="540886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E0E2ED53-8AA5-4026-8DED-216D4467F641}"/>
              </a:ext>
            </a:extLst>
          </p:cNvPr>
          <p:cNvCxnSpPr>
            <a:cxnSpLocks/>
            <a:stCxn id="48" idx="6"/>
            <a:endCxn id="12" idx="2"/>
          </p:cNvCxnSpPr>
          <p:nvPr/>
        </p:nvCxnSpPr>
        <p:spPr bwMode="auto">
          <a:xfrm>
            <a:off x="6137488" y="3740971"/>
            <a:ext cx="1255500" cy="8644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E3DD9F3E-BCB5-4592-BF52-4EE09379624F}"/>
              </a:ext>
            </a:extLst>
          </p:cNvPr>
          <p:cNvCxnSpPr>
            <a:cxnSpLocks/>
            <a:stCxn id="49" idx="6"/>
            <a:endCxn id="12" idx="2"/>
          </p:cNvCxnSpPr>
          <p:nvPr/>
        </p:nvCxnSpPr>
        <p:spPr bwMode="auto">
          <a:xfrm flipV="1">
            <a:off x="6134313" y="4605394"/>
            <a:ext cx="1258675" cy="10395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7" name="Textfeld 66">
            <a:extLst>
              <a:ext uri="{FF2B5EF4-FFF2-40B4-BE49-F238E27FC236}">
                <a16:creationId xmlns:a16="http://schemas.microsoft.com/office/drawing/2014/main" id="{496F28E0-E048-4389-BE5E-716945459516}"/>
              </a:ext>
            </a:extLst>
          </p:cNvPr>
          <p:cNvSpPr txBox="1"/>
          <p:nvPr/>
        </p:nvSpPr>
        <p:spPr>
          <a:xfrm>
            <a:off x="7667493" y="437456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6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E5E46E4-A73B-459A-BF16-009D86E882F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03B47AC8-BA59-4889-84A8-BFFE9A46EE14}"/>
              </a:ext>
            </a:extLst>
          </p:cNvPr>
          <p:cNvSpPr/>
          <p:nvPr/>
        </p:nvSpPr>
        <p:spPr bwMode="auto">
          <a:xfrm>
            <a:off x="7392988" y="2233376"/>
            <a:ext cx="914400" cy="91440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6AF63FDE-DE8D-4267-ACF5-3613879144F5}"/>
              </a:ext>
            </a:extLst>
          </p:cNvPr>
          <p:cNvSpPr txBox="1"/>
          <p:nvPr/>
        </p:nvSpPr>
        <p:spPr>
          <a:xfrm>
            <a:off x="7586333" y="2459743"/>
            <a:ext cx="527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10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8856216-1F9D-4B45-AE2D-497C9637C996}"/>
              </a:ext>
            </a:extLst>
          </p:cNvPr>
          <p:cNvSpPr txBox="1"/>
          <p:nvPr/>
        </p:nvSpPr>
        <p:spPr>
          <a:xfrm>
            <a:off x="5944143" y="2459743"/>
            <a:ext cx="1255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Target:</a:t>
            </a: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E436B26-A786-49ED-A182-4694475840CA}"/>
              </a:ext>
            </a:extLst>
          </p:cNvPr>
          <p:cNvCxnSpPr>
            <a:stCxn id="36" idx="4"/>
          </p:cNvCxnSpPr>
          <p:nvPr/>
        </p:nvCxnSpPr>
        <p:spPr bwMode="auto">
          <a:xfrm>
            <a:off x="7850188" y="3147776"/>
            <a:ext cx="0" cy="10004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02342048-2A8C-4ABB-AA2A-19B5246690AF}"/>
                  </a:ext>
                </a:extLst>
              </p:cNvPr>
              <p:cNvSpPr/>
              <p:nvPr/>
            </p:nvSpPr>
            <p:spPr>
              <a:xfrm>
                <a:off x="8378764" y="4436116"/>
                <a:ext cx="4038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02342048-2A8C-4ABB-AA2A-19B524669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764" y="4436116"/>
                <a:ext cx="403828" cy="400110"/>
              </a:xfrm>
              <a:prstGeom prst="rect">
                <a:avLst/>
              </a:prstGeom>
              <a:blipFill>
                <a:blip r:embed="rId2"/>
                <a:stretch>
                  <a:fillRect t="-3077" r="-19403" b="-107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D06F8A71-5A77-47C8-9DFB-137FE5CF4675}"/>
                  </a:ext>
                </a:extLst>
              </p:cNvPr>
              <p:cNvSpPr/>
              <p:nvPr/>
            </p:nvSpPr>
            <p:spPr>
              <a:xfrm>
                <a:off x="8378764" y="2441761"/>
                <a:ext cx="4038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D06F8A71-5A77-47C8-9DFB-137FE5CF46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764" y="2441761"/>
                <a:ext cx="403828" cy="400110"/>
              </a:xfrm>
              <a:prstGeom prst="rect">
                <a:avLst/>
              </a:prstGeom>
              <a:blipFill>
                <a:blip r:embed="rId3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hteck 42">
                <a:extLst>
                  <a:ext uri="{FF2B5EF4-FFF2-40B4-BE49-F238E27FC236}">
                    <a16:creationId xmlns:a16="http://schemas.microsoft.com/office/drawing/2014/main" id="{DB9A5FED-26FC-4FFB-A0C2-7555AA2BEC53}"/>
                  </a:ext>
                </a:extLst>
              </p:cNvPr>
              <p:cNvSpPr/>
              <p:nvPr/>
            </p:nvSpPr>
            <p:spPr>
              <a:xfrm>
                <a:off x="-37592" y="3537034"/>
                <a:ext cx="5981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𝑖𝑛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3" name="Rechteck 42">
                <a:extLst>
                  <a:ext uri="{FF2B5EF4-FFF2-40B4-BE49-F238E27FC236}">
                    <a16:creationId xmlns:a16="http://schemas.microsoft.com/office/drawing/2014/main" id="{DB9A5FED-26FC-4FFB-A0C2-7555AA2BEC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592" y="3537034"/>
                <a:ext cx="598112" cy="400110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3D9EC4C6-F42E-4A4E-970C-0DB369815A96}"/>
                  </a:ext>
                </a:extLst>
              </p:cNvPr>
              <p:cNvSpPr/>
              <p:nvPr/>
            </p:nvSpPr>
            <p:spPr>
              <a:xfrm>
                <a:off x="-16427" y="5366156"/>
                <a:ext cx="60407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3D9EC4C6-F42E-4A4E-970C-0DB369815A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427" y="5366156"/>
                <a:ext cx="604075" cy="400110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70A5FD08-8467-43F9-9C72-768D2396E46C}"/>
                  </a:ext>
                </a:extLst>
              </p:cNvPr>
              <p:cNvSpPr/>
              <p:nvPr/>
            </p:nvSpPr>
            <p:spPr>
              <a:xfrm>
                <a:off x="3537666" y="2841871"/>
                <a:ext cx="9746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70A5FD08-8467-43F9-9C72-768D2396E4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666" y="2841871"/>
                <a:ext cx="974690" cy="400110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3CF48C3E-665A-4C37-BF3C-6B8C327E3214}"/>
                  </a:ext>
                </a:extLst>
              </p:cNvPr>
              <p:cNvSpPr/>
              <p:nvPr/>
            </p:nvSpPr>
            <p:spPr>
              <a:xfrm>
                <a:off x="3531703" y="4725043"/>
                <a:ext cx="98065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3CF48C3E-665A-4C37-BF3C-6B8C327E32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703" y="4725043"/>
                <a:ext cx="980653" cy="400110"/>
              </a:xfrm>
              <a:prstGeom prst="rect">
                <a:avLst/>
              </a:prstGeom>
              <a:blipFill>
                <a:blip r:embed="rId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7FCF083F-83E9-4D81-9194-03B824FFD483}"/>
                  </a:ext>
                </a:extLst>
              </p:cNvPr>
              <p:cNvSpPr/>
              <p:nvPr/>
            </p:nvSpPr>
            <p:spPr>
              <a:xfrm>
                <a:off x="5430337" y="2841871"/>
                <a:ext cx="5115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7FCF083F-83E9-4D81-9194-03B824FFD4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337" y="2841871"/>
                <a:ext cx="511550" cy="400110"/>
              </a:xfrm>
              <a:prstGeom prst="rect">
                <a:avLst/>
              </a:prstGeom>
              <a:blipFill>
                <a:blip r:embed="rId8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5E2EEBFB-3B0A-46D1-B9C7-7F963566C392}"/>
                  </a:ext>
                </a:extLst>
              </p:cNvPr>
              <p:cNvSpPr/>
              <p:nvPr/>
            </p:nvSpPr>
            <p:spPr>
              <a:xfrm>
                <a:off x="5509099" y="4725043"/>
                <a:ext cx="51751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5E2EEBFB-3B0A-46D1-B9C7-7F963566C3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099" y="4725043"/>
                <a:ext cx="517514" cy="400110"/>
              </a:xfrm>
              <a:prstGeom prst="rect">
                <a:avLst/>
              </a:prstGeom>
              <a:blipFill>
                <a:blip r:embed="rId9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" name="Inhaltsplatzhalter 68">
            <a:extLst>
              <a:ext uri="{FF2B5EF4-FFF2-40B4-BE49-F238E27FC236}">
                <a16:creationId xmlns:a16="http://schemas.microsoft.com/office/drawing/2014/main" id="{77B6D47A-0923-4026-9D84-604D0C93F0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90107" y="79686"/>
            <a:ext cx="2636535" cy="2053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884759BD-F5F4-45E4-9B27-544EA0E9D40F}"/>
                  </a:ext>
                </a:extLst>
              </p:cNvPr>
              <p:cNvSpPr/>
              <p:nvPr/>
            </p:nvSpPr>
            <p:spPr>
              <a:xfrm>
                <a:off x="6571893" y="5264208"/>
                <a:ext cx="9875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884759BD-F5F4-45E4-9B27-544EA0E9D4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893" y="5264208"/>
                <a:ext cx="987578" cy="400110"/>
              </a:xfrm>
              <a:prstGeom prst="rect">
                <a:avLst/>
              </a:prstGeom>
              <a:blipFill>
                <a:blip r:embed="rId11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63BA6E19-18BB-4FE3-8832-77D285FCA663}"/>
                  </a:ext>
                </a:extLst>
              </p:cNvPr>
              <p:cNvSpPr/>
              <p:nvPr/>
            </p:nvSpPr>
            <p:spPr>
              <a:xfrm>
                <a:off x="6542663" y="3614204"/>
                <a:ext cx="9875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63BA6E19-18BB-4FE3-8832-77D285FCA6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663" y="3614204"/>
                <a:ext cx="987578" cy="400110"/>
              </a:xfrm>
              <a:prstGeom prst="rect">
                <a:avLst/>
              </a:prstGeom>
              <a:blipFill>
                <a:blip r:embed="rId1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F1B77962-92D7-4AA4-AE75-735140D61D5D}"/>
                  </a:ext>
                </a:extLst>
              </p:cNvPr>
              <p:cNvSpPr/>
              <p:nvPr/>
            </p:nvSpPr>
            <p:spPr>
              <a:xfrm>
                <a:off x="1801638" y="5612279"/>
                <a:ext cx="9816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F1B77962-92D7-4AA4-AE75-735140D61D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638" y="5612279"/>
                <a:ext cx="981615" cy="400110"/>
              </a:xfrm>
              <a:prstGeom prst="rect">
                <a:avLst/>
              </a:prstGeom>
              <a:blipFill>
                <a:blip r:embed="rId13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hteck 67">
                <a:extLst>
                  <a:ext uri="{FF2B5EF4-FFF2-40B4-BE49-F238E27FC236}">
                    <a16:creationId xmlns:a16="http://schemas.microsoft.com/office/drawing/2014/main" id="{DC83B4B8-CF0D-4021-AA30-6674E30A6FBF}"/>
                  </a:ext>
                </a:extLst>
              </p:cNvPr>
              <p:cNvSpPr/>
              <p:nvPr/>
            </p:nvSpPr>
            <p:spPr>
              <a:xfrm>
                <a:off x="1804890" y="3799273"/>
                <a:ext cx="9875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8" name="Rechteck 67">
                <a:extLst>
                  <a:ext uri="{FF2B5EF4-FFF2-40B4-BE49-F238E27FC236}">
                    <a16:creationId xmlns:a16="http://schemas.microsoft.com/office/drawing/2014/main" id="{DC83B4B8-CF0D-4021-AA30-6674E30A6F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890" y="3799273"/>
                <a:ext cx="987578" cy="400110"/>
              </a:xfrm>
              <a:prstGeom prst="rect">
                <a:avLst/>
              </a:prstGeom>
              <a:blipFill>
                <a:blip r:embed="rId1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A6448B75-0EF0-4A19-9BB0-0942CC684BA9}"/>
                  </a:ext>
                </a:extLst>
              </p:cNvPr>
              <p:cNvSpPr/>
              <p:nvPr/>
            </p:nvSpPr>
            <p:spPr>
              <a:xfrm>
                <a:off x="1798657" y="5099005"/>
                <a:ext cx="9875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A6448B75-0EF0-4A19-9BB0-0942CC684B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657" y="5099005"/>
                <a:ext cx="987578" cy="400110"/>
              </a:xfrm>
              <a:prstGeom prst="rect">
                <a:avLst/>
              </a:prstGeom>
              <a:blipFill>
                <a:blip r:embed="rId1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33F75D02-135E-45CA-AFE4-4CFA2524ECF6}"/>
                  </a:ext>
                </a:extLst>
              </p:cNvPr>
              <p:cNvSpPr/>
              <p:nvPr/>
            </p:nvSpPr>
            <p:spPr>
              <a:xfrm>
                <a:off x="1796843" y="3289480"/>
                <a:ext cx="9816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33F75D02-135E-45CA-AFE4-4CFA2524EC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843" y="3289480"/>
                <a:ext cx="981615" cy="400110"/>
              </a:xfrm>
              <a:prstGeom prst="rect">
                <a:avLst/>
              </a:prstGeom>
              <a:blipFill>
                <a:blip r:embed="rId16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Multiplikationszeichen 2">
            <a:extLst>
              <a:ext uri="{FF2B5EF4-FFF2-40B4-BE49-F238E27FC236}">
                <a16:creationId xmlns:a16="http://schemas.microsoft.com/office/drawing/2014/main" id="{EA3AE2AE-76FD-4A9E-9FBE-F784B8049CC9}"/>
              </a:ext>
            </a:extLst>
          </p:cNvPr>
          <p:cNvSpPr/>
          <p:nvPr/>
        </p:nvSpPr>
        <p:spPr bwMode="auto">
          <a:xfrm>
            <a:off x="3105035" y="3246387"/>
            <a:ext cx="3378661" cy="1017939"/>
          </a:xfrm>
          <a:prstGeom prst="mathMultiply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graphicFrame>
        <p:nvGraphicFramePr>
          <p:cNvPr id="71" name="Inhaltsplatzhalter 5">
            <a:extLst>
              <a:ext uri="{FF2B5EF4-FFF2-40B4-BE49-F238E27FC236}">
                <a16:creationId xmlns:a16="http://schemas.microsoft.com/office/drawing/2014/main" id="{ED027468-C0BB-40FA-BA11-5CE9D43301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496763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288687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4BB3CB-9E90-418E-94CB-185DB3532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225551"/>
            <a:ext cx="8128000" cy="874182"/>
          </a:xfrm>
        </p:spPr>
        <p:txBody>
          <a:bodyPr/>
          <a:lstStyle/>
          <a:p>
            <a:r>
              <a:rPr lang="de-DE" dirty="0"/>
              <a:t>Backpropagation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404A4C-8B84-4647-A5A3-3DE44777C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E5E46E4-A73B-459A-BF16-009D86E882F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826FC2C1-3AA9-44F7-A04B-1738DDF4D76E}"/>
              </a:ext>
            </a:extLst>
          </p:cNvPr>
          <p:cNvSpPr/>
          <p:nvPr/>
        </p:nvSpPr>
        <p:spPr bwMode="auto">
          <a:xfrm>
            <a:off x="562107" y="3281419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3E047EE5-5040-441F-9982-5FEF68509CBD}"/>
              </a:ext>
            </a:extLst>
          </p:cNvPr>
          <p:cNvSpPr/>
          <p:nvPr/>
        </p:nvSpPr>
        <p:spPr bwMode="auto">
          <a:xfrm>
            <a:off x="562107" y="5185360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46646E8A-5187-48A8-AECE-63D577FE9123}"/>
              </a:ext>
            </a:extLst>
          </p:cNvPr>
          <p:cNvSpPr/>
          <p:nvPr/>
        </p:nvSpPr>
        <p:spPr bwMode="auto">
          <a:xfrm>
            <a:off x="3511682" y="5185360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021ECA7D-CA36-4C31-9C8F-B37ACFFACB09}"/>
              </a:ext>
            </a:extLst>
          </p:cNvPr>
          <p:cNvSpPr/>
          <p:nvPr/>
        </p:nvSpPr>
        <p:spPr bwMode="auto">
          <a:xfrm>
            <a:off x="7392988" y="4148194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4EEA1B8B-9BB5-4D73-AF2E-605824DCFE8A}"/>
              </a:ext>
            </a:extLst>
          </p:cNvPr>
          <p:cNvSpPr txBox="1"/>
          <p:nvPr/>
        </p:nvSpPr>
        <p:spPr>
          <a:xfrm>
            <a:off x="858218" y="350625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2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DF7EEDB2-9364-4AF1-AA3E-64074E0A208F}"/>
              </a:ext>
            </a:extLst>
          </p:cNvPr>
          <p:cNvSpPr txBox="1"/>
          <p:nvPr/>
        </p:nvSpPr>
        <p:spPr>
          <a:xfrm>
            <a:off x="738621" y="5411849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-1</a:t>
            </a:r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BD02F274-78B6-49CF-9B35-07A63C749FDD}"/>
              </a:ext>
            </a:extLst>
          </p:cNvPr>
          <p:cNvCxnSpPr>
            <a:cxnSpLocks/>
            <a:stCxn id="52" idx="6"/>
            <a:endCxn id="56" idx="2"/>
          </p:cNvCxnSpPr>
          <p:nvPr/>
        </p:nvCxnSpPr>
        <p:spPr bwMode="auto">
          <a:xfrm>
            <a:off x="1476507" y="3738619"/>
            <a:ext cx="2035175" cy="19039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730060A9-5723-49E6-850C-188B950F6B66}"/>
              </a:ext>
            </a:extLst>
          </p:cNvPr>
          <p:cNvCxnSpPr/>
          <p:nvPr/>
        </p:nvCxnSpPr>
        <p:spPr bwMode="auto">
          <a:xfrm>
            <a:off x="1473332" y="5654794"/>
            <a:ext cx="203835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8" name="Textfeld 77">
            <a:extLst>
              <a:ext uri="{FF2B5EF4-FFF2-40B4-BE49-F238E27FC236}">
                <a16:creationId xmlns:a16="http://schemas.microsoft.com/office/drawing/2014/main" id="{E3D2A4B2-A570-468E-85EA-0031DA9C6AD9}"/>
              </a:ext>
            </a:extLst>
          </p:cNvPr>
          <p:cNvSpPr txBox="1"/>
          <p:nvPr/>
        </p:nvSpPr>
        <p:spPr>
          <a:xfrm>
            <a:off x="3787613" y="542396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A319F99E-A0BE-4BE3-A9D3-2023DE74A2E5}"/>
              </a:ext>
            </a:extLst>
          </p:cNvPr>
          <p:cNvSpPr/>
          <p:nvPr/>
        </p:nvSpPr>
        <p:spPr bwMode="auto">
          <a:xfrm>
            <a:off x="5219913" y="5187712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1749025F-38F9-4DA5-BB9B-93534A459A1B}"/>
              </a:ext>
            </a:extLst>
          </p:cNvPr>
          <p:cNvCxnSpPr>
            <a:cxnSpLocks/>
            <a:stCxn id="56" idx="6"/>
            <a:endCxn id="80" idx="2"/>
          </p:cNvCxnSpPr>
          <p:nvPr/>
        </p:nvCxnSpPr>
        <p:spPr bwMode="auto">
          <a:xfrm>
            <a:off x="4426082" y="5642560"/>
            <a:ext cx="793831" cy="2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4" name="Textfeld 83">
            <a:extLst>
              <a:ext uri="{FF2B5EF4-FFF2-40B4-BE49-F238E27FC236}">
                <a16:creationId xmlns:a16="http://schemas.microsoft.com/office/drawing/2014/main" id="{6FC081B8-8692-497D-8515-6A05E1F5F8A6}"/>
              </a:ext>
            </a:extLst>
          </p:cNvPr>
          <p:cNvSpPr txBox="1"/>
          <p:nvPr/>
        </p:nvSpPr>
        <p:spPr>
          <a:xfrm>
            <a:off x="4400338" y="5216137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ReLU</a:t>
            </a:r>
            <a:endParaRPr lang="de-DE" dirty="0"/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1016E082-005F-4A98-A62C-AE5778C1C732}"/>
              </a:ext>
            </a:extLst>
          </p:cNvPr>
          <p:cNvSpPr txBox="1"/>
          <p:nvPr/>
        </p:nvSpPr>
        <p:spPr>
          <a:xfrm>
            <a:off x="5502194" y="540886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B1C0EDB3-B1A2-4C7B-A477-605D579A3543}"/>
              </a:ext>
            </a:extLst>
          </p:cNvPr>
          <p:cNvCxnSpPr>
            <a:cxnSpLocks/>
            <a:stCxn id="80" idx="6"/>
            <a:endCxn id="57" idx="2"/>
          </p:cNvCxnSpPr>
          <p:nvPr/>
        </p:nvCxnSpPr>
        <p:spPr bwMode="auto">
          <a:xfrm flipV="1">
            <a:off x="6134313" y="4605394"/>
            <a:ext cx="1258675" cy="10395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9" name="Textfeld 88">
            <a:extLst>
              <a:ext uri="{FF2B5EF4-FFF2-40B4-BE49-F238E27FC236}">
                <a16:creationId xmlns:a16="http://schemas.microsoft.com/office/drawing/2014/main" id="{3708E028-CFC2-4018-9D77-A4AFE8D77A1B}"/>
              </a:ext>
            </a:extLst>
          </p:cNvPr>
          <p:cNvSpPr txBox="1"/>
          <p:nvPr/>
        </p:nvSpPr>
        <p:spPr>
          <a:xfrm>
            <a:off x="7667493" y="437456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6</a:t>
            </a:r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5D8B800A-CD79-4E74-9C80-F34275911251}"/>
              </a:ext>
            </a:extLst>
          </p:cNvPr>
          <p:cNvSpPr/>
          <p:nvPr/>
        </p:nvSpPr>
        <p:spPr bwMode="auto">
          <a:xfrm>
            <a:off x="7392988" y="2233376"/>
            <a:ext cx="914400" cy="91440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AB2094B7-52A9-44C6-A320-08842E5023BB}"/>
              </a:ext>
            </a:extLst>
          </p:cNvPr>
          <p:cNvSpPr txBox="1"/>
          <p:nvPr/>
        </p:nvSpPr>
        <p:spPr>
          <a:xfrm>
            <a:off x="7586333" y="2459743"/>
            <a:ext cx="527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10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230DA452-2D59-4C36-90DC-2E25A922183B}"/>
              </a:ext>
            </a:extLst>
          </p:cNvPr>
          <p:cNvSpPr txBox="1"/>
          <p:nvPr/>
        </p:nvSpPr>
        <p:spPr>
          <a:xfrm>
            <a:off x="5944143" y="2459743"/>
            <a:ext cx="1255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Target:</a:t>
            </a:r>
          </a:p>
        </p:txBody>
      </p: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94EF1038-0289-436C-B1C5-C545AAA12401}"/>
              </a:ext>
            </a:extLst>
          </p:cNvPr>
          <p:cNvCxnSpPr>
            <a:stCxn id="90" idx="4"/>
          </p:cNvCxnSpPr>
          <p:nvPr/>
        </p:nvCxnSpPr>
        <p:spPr bwMode="auto">
          <a:xfrm>
            <a:off x="7850188" y="3147776"/>
            <a:ext cx="0" cy="10004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id="{46E805C0-91F1-432C-A59B-8F51D4FAB769}"/>
                  </a:ext>
                </a:extLst>
              </p:cNvPr>
              <p:cNvSpPr/>
              <p:nvPr/>
            </p:nvSpPr>
            <p:spPr>
              <a:xfrm>
                <a:off x="8378764" y="4436116"/>
                <a:ext cx="4038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id="{46E805C0-91F1-432C-A59B-8F51D4FAB7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764" y="4436116"/>
                <a:ext cx="403828" cy="400110"/>
              </a:xfrm>
              <a:prstGeom prst="rect">
                <a:avLst/>
              </a:prstGeom>
              <a:blipFill>
                <a:blip r:embed="rId2"/>
                <a:stretch>
                  <a:fillRect t="-3077" r="-19403" b="-107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hteck 94">
                <a:extLst>
                  <a:ext uri="{FF2B5EF4-FFF2-40B4-BE49-F238E27FC236}">
                    <a16:creationId xmlns:a16="http://schemas.microsoft.com/office/drawing/2014/main" id="{EDF11C2B-3CF2-4310-A016-03DFF19094D2}"/>
                  </a:ext>
                </a:extLst>
              </p:cNvPr>
              <p:cNvSpPr/>
              <p:nvPr/>
            </p:nvSpPr>
            <p:spPr>
              <a:xfrm>
                <a:off x="8378764" y="2441761"/>
                <a:ext cx="4038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5" name="Rechteck 94">
                <a:extLst>
                  <a:ext uri="{FF2B5EF4-FFF2-40B4-BE49-F238E27FC236}">
                    <a16:creationId xmlns:a16="http://schemas.microsoft.com/office/drawing/2014/main" id="{EDF11C2B-3CF2-4310-A016-03DFF19094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764" y="2441761"/>
                <a:ext cx="403828" cy="400110"/>
              </a:xfrm>
              <a:prstGeom prst="rect">
                <a:avLst/>
              </a:prstGeom>
              <a:blipFill>
                <a:blip r:embed="rId3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2569C16D-27AF-4059-BF3A-6B063D4D5BAB}"/>
                  </a:ext>
                </a:extLst>
              </p:cNvPr>
              <p:cNvSpPr/>
              <p:nvPr/>
            </p:nvSpPr>
            <p:spPr>
              <a:xfrm>
                <a:off x="-37592" y="3537034"/>
                <a:ext cx="5981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𝑖𝑛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2569C16D-27AF-4059-BF3A-6B063D4D5B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592" y="3537034"/>
                <a:ext cx="598112" cy="400110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hteck 96">
                <a:extLst>
                  <a:ext uri="{FF2B5EF4-FFF2-40B4-BE49-F238E27FC236}">
                    <a16:creationId xmlns:a16="http://schemas.microsoft.com/office/drawing/2014/main" id="{C1033206-B2B7-4911-9BBF-6F095D2D78D2}"/>
                  </a:ext>
                </a:extLst>
              </p:cNvPr>
              <p:cNvSpPr/>
              <p:nvPr/>
            </p:nvSpPr>
            <p:spPr>
              <a:xfrm>
                <a:off x="-16427" y="5366156"/>
                <a:ext cx="60407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7" name="Rechteck 96">
                <a:extLst>
                  <a:ext uri="{FF2B5EF4-FFF2-40B4-BE49-F238E27FC236}">
                    <a16:creationId xmlns:a16="http://schemas.microsoft.com/office/drawing/2014/main" id="{C1033206-B2B7-4911-9BBF-6F095D2D7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427" y="5366156"/>
                <a:ext cx="604075" cy="400110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F9FE422C-0451-48A8-8277-1D7E97C1EEE5}"/>
                  </a:ext>
                </a:extLst>
              </p:cNvPr>
              <p:cNvSpPr/>
              <p:nvPr/>
            </p:nvSpPr>
            <p:spPr>
              <a:xfrm>
                <a:off x="3531703" y="4725043"/>
                <a:ext cx="98065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F9FE422C-0451-48A8-8277-1D7E97C1EE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703" y="4725043"/>
                <a:ext cx="980653" cy="400110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chteck 100">
                <a:extLst>
                  <a:ext uri="{FF2B5EF4-FFF2-40B4-BE49-F238E27FC236}">
                    <a16:creationId xmlns:a16="http://schemas.microsoft.com/office/drawing/2014/main" id="{6D4A4F06-7079-46D6-A5BD-4C7C5FB0FA6A}"/>
                  </a:ext>
                </a:extLst>
              </p:cNvPr>
              <p:cNvSpPr/>
              <p:nvPr/>
            </p:nvSpPr>
            <p:spPr>
              <a:xfrm>
                <a:off x="5509099" y="4725043"/>
                <a:ext cx="51751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1" name="Rechteck 100">
                <a:extLst>
                  <a:ext uri="{FF2B5EF4-FFF2-40B4-BE49-F238E27FC236}">
                    <a16:creationId xmlns:a16="http://schemas.microsoft.com/office/drawing/2014/main" id="{6D4A4F06-7079-46D6-A5BD-4C7C5FB0FA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099" y="4725043"/>
                <a:ext cx="517514" cy="400110"/>
              </a:xfrm>
              <a:prstGeom prst="rect">
                <a:avLst/>
              </a:prstGeom>
              <a:blipFill>
                <a:blip r:embed="rId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Gerade Verbindung mit Pfeil 101">
            <a:extLst>
              <a:ext uri="{FF2B5EF4-FFF2-40B4-BE49-F238E27FC236}">
                <a16:creationId xmlns:a16="http://schemas.microsoft.com/office/drawing/2014/main" id="{32E2BEC1-6AD8-4467-A14B-0C4A36419701}"/>
              </a:ext>
            </a:extLst>
          </p:cNvPr>
          <p:cNvCxnSpPr/>
          <p:nvPr/>
        </p:nvCxnSpPr>
        <p:spPr bwMode="auto">
          <a:xfrm>
            <a:off x="7853363" y="3162912"/>
            <a:ext cx="0" cy="1000418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3" name="Gerade Verbindung mit Pfeil 102">
            <a:extLst>
              <a:ext uri="{FF2B5EF4-FFF2-40B4-BE49-F238E27FC236}">
                <a16:creationId xmlns:a16="http://schemas.microsoft.com/office/drawing/2014/main" id="{31F0A315-211D-4910-9F20-581F6969E374}"/>
              </a:ext>
            </a:extLst>
          </p:cNvPr>
          <p:cNvCxnSpPr>
            <a:cxnSpLocks/>
          </p:cNvCxnSpPr>
          <p:nvPr/>
        </p:nvCxnSpPr>
        <p:spPr bwMode="auto">
          <a:xfrm flipH="1">
            <a:off x="6137488" y="4620530"/>
            <a:ext cx="1258675" cy="1039518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4" name="Gerade Verbindung mit Pfeil 103">
            <a:extLst>
              <a:ext uri="{FF2B5EF4-FFF2-40B4-BE49-F238E27FC236}">
                <a16:creationId xmlns:a16="http://schemas.microsoft.com/office/drawing/2014/main" id="{7DCEE99E-C90E-41DA-8C6D-F57EA602D699}"/>
              </a:ext>
            </a:extLst>
          </p:cNvPr>
          <p:cNvCxnSpPr>
            <a:cxnSpLocks/>
            <a:stCxn id="80" idx="2"/>
            <a:endCxn id="56" idx="6"/>
          </p:cNvCxnSpPr>
          <p:nvPr/>
        </p:nvCxnSpPr>
        <p:spPr bwMode="auto">
          <a:xfrm flipH="1" flipV="1">
            <a:off x="4426082" y="5642560"/>
            <a:ext cx="793831" cy="235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89D52874-D08A-40C9-A2BD-8C593A366F0B}"/>
                  </a:ext>
                </a:extLst>
              </p:cNvPr>
              <p:cNvSpPr/>
              <p:nvPr/>
            </p:nvSpPr>
            <p:spPr>
              <a:xfrm>
                <a:off x="7888206" y="3282949"/>
                <a:ext cx="1029193" cy="7300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de-DE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de-DE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89D52874-D08A-40C9-A2BD-8C593A366F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206" y="3282949"/>
                <a:ext cx="1029193" cy="7300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655076DD-D5DA-4466-967D-BE2C1D5C900B}"/>
                  </a:ext>
                </a:extLst>
              </p:cNvPr>
              <p:cNvSpPr/>
              <p:nvPr/>
            </p:nvSpPr>
            <p:spPr>
              <a:xfrm>
                <a:off x="7315768" y="5185360"/>
                <a:ext cx="1142877" cy="7284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de-DE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de-DE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655076DD-D5DA-4466-967D-BE2C1D5C90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768" y="5185360"/>
                <a:ext cx="1142877" cy="7284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F1CDFED2-2D95-49D9-B2B6-625FE951B1A3}"/>
                  </a:ext>
                </a:extLst>
              </p:cNvPr>
              <p:cNvSpPr/>
              <p:nvPr/>
            </p:nvSpPr>
            <p:spPr>
              <a:xfrm>
                <a:off x="4296303" y="4084314"/>
                <a:ext cx="1606017" cy="7277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  <m:r>
                                <a:rPr lang="de-DE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de-DE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de-DE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e-DE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F1CDFED2-2D95-49D9-B2B6-625FE951B1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303" y="4084314"/>
                <a:ext cx="1606017" cy="7277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74295929-1C64-4E38-93F3-9D47A8FA6A12}"/>
              </a:ext>
            </a:extLst>
          </p:cNvPr>
          <p:cNvCxnSpPr>
            <a:cxnSpLocks/>
            <a:stCxn id="56" idx="2"/>
            <a:endCxn id="111" idx="3"/>
          </p:cNvCxnSpPr>
          <p:nvPr/>
        </p:nvCxnSpPr>
        <p:spPr bwMode="auto">
          <a:xfrm flipH="1" flipV="1">
            <a:off x="2792468" y="3999328"/>
            <a:ext cx="719214" cy="164323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ACB539AA-8264-4669-B933-DCB0ACFBD6C8}"/>
                  </a:ext>
                </a:extLst>
              </p:cNvPr>
              <p:cNvSpPr/>
              <p:nvPr/>
            </p:nvSpPr>
            <p:spPr>
              <a:xfrm>
                <a:off x="2297975" y="3112804"/>
                <a:ext cx="1606017" cy="7277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de-DE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de-DE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ACB539AA-8264-4669-B933-DCB0ACFBD6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975" y="3112804"/>
                <a:ext cx="1606017" cy="72776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1643B81D-115B-4C62-8031-7AFAFC548C56}"/>
                  </a:ext>
                </a:extLst>
              </p:cNvPr>
              <p:cNvSpPr/>
              <p:nvPr/>
            </p:nvSpPr>
            <p:spPr>
              <a:xfrm>
                <a:off x="6571893" y="5264208"/>
                <a:ext cx="9875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1643B81D-115B-4C62-8031-7AFAFC548C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893" y="5264208"/>
                <a:ext cx="987578" cy="400110"/>
              </a:xfrm>
              <a:prstGeom prst="rect">
                <a:avLst/>
              </a:prstGeom>
              <a:blipFill>
                <a:blip r:embed="rId12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940032E6-A5C3-4399-A5A2-25DF36CA6849}"/>
                  </a:ext>
                </a:extLst>
              </p:cNvPr>
              <p:cNvSpPr/>
              <p:nvPr/>
            </p:nvSpPr>
            <p:spPr>
              <a:xfrm>
                <a:off x="1801638" y="5612279"/>
                <a:ext cx="9816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940032E6-A5C3-4399-A5A2-25DF36CA68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638" y="5612279"/>
                <a:ext cx="981615" cy="400110"/>
              </a:xfrm>
              <a:prstGeom prst="rect">
                <a:avLst/>
              </a:prstGeom>
              <a:blipFill>
                <a:blip r:embed="rId13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DE281F58-38D5-45FC-B1FA-62C9B7768D70}"/>
                  </a:ext>
                </a:extLst>
              </p:cNvPr>
              <p:cNvSpPr/>
              <p:nvPr/>
            </p:nvSpPr>
            <p:spPr>
              <a:xfrm>
                <a:off x="1804890" y="3799273"/>
                <a:ext cx="9875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DE281F58-38D5-45FC-B1FA-62C9B7768D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890" y="3799273"/>
                <a:ext cx="987578" cy="400110"/>
              </a:xfrm>
              <a:prstGeom prst="rect">
                <a:avLst/>
              </a:prstGeom>
              <a:blipFill>
                <a:blip r:embed="rId1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73944E42-6E6E-4AAC-95FD-6BACF25D5E30}"/>
                  </a:ext>
                </a:extLst>
              </p:cNvPr>
              <p:cNvSpPr txBox="1"/>
              <p:nvPr/>
            </p:nvSpPr>
            <p:spPr>
              <a:xfrm>
                <a:off x="828967" y="2032646"/>
                <a:ext cx="736868" cy="6354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73944E42-6E6E-4AAC-95FD-6BACF25D5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967" y="2032646"/>
                <a:ext cx="736868" cy="63543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BE4560CD-8961-4642-905D-3D47C8B9744E}"/>
                  </a:ext>
                </a:extLst>
              </p:cNvPr>
              <p:cNvSpPr/>
              <p:nvPr/>
            </p:nvSpPr>
            <p:spPr>
              <a:xfrm>
                <a:off x="1637211" y="1985325"/>
                <a:ext cx="680827" cy="7300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de-DE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BE4560CD-8961-4642-905D-3D47C8B974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211" y="1985325"/>
                <a:ext cx="680827" cy="73007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D505F6F1-C319-4F77-926A-DB444836DED3}"/>
                  </a:ext>
                </a:extLst>
              </p:cNvPr>
              <p:cNvSpPr/>
              <p:nvPr/>
            </p:nvSpPr>
            <p:spPr>
              <a:xfrm>
                <a:off x="2220437" y="1985325"/>
                <a:ext cx="794513" cy="7284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de-D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de-DE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D505F6F1-C319-4F77-926A-DB444836DE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0437" y="1985325"/>
                <a:ext cx="794513" cy="72846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7F655825-1FC6-4486-BFB9-04207A1580F0}"/>
                  </a:ext>
                </a:extLst>
              </p:cNvPr>
              <p:cNvSpPr/>
              <p:nvPr/>
            </p:nvSpPr>
            <p:spPr>
              <a:xfrm>
                <a:off x="2898294" y="1983722"/>
                <a:ext cx="1257652" cy="7277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de-D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𝑎𝑐𝑡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de-DE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7F655825-1FC6-4486-BFB9-04207A1580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294" y="1983722"/>
                <a:ext cx="1257652" cy="72776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A72B391A-4893-4A4A-A1B1-4F25AF8A57B4}"/>
                  </a:ext>
                </a:extLst>
              </p:cNvPr>
              <p:cNvSpPr/>
              <p:nvPr/>
            </p:nvSpPr>
            <p:spPr>
              <a:xfrm>
                <a:off x="4075795" y="1983722"/>
                <a:ext cx="1128514" cy="7277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𝑎𝑐𝑡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A72B391A-4893-4A4A-A1B1-4F25AF8A57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795" y="1983722"/>
                <a:ext cx="1128514" cy="72776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5" name="Inhaltsplatzhalter 5">
            <a:extLst>
              <a:ext uri="{FF2B5EF4-FFF2-40B4-BE49-F238E27FC236}">
                <a16:creationId xmlns:a16="http://schemas.microsoft.com/office/drawing/2014/main" id="{D4396CF3-2B26-4E40-B97D-F007B95075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496763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</p:spTree>
    <p:extLst>
      <p:ext uri="{BB962C8B-B14F-4D97-AF65-F5344CB8AC3E}">
        <p14:creationId xmlns:p14="http://schemas.microsoft.com/office/powerpoint/2010/main" val="250003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05" grpId="0"/>
      <p:bldP spid="106" grpId="0"/>
      <p:bldP spid="60" grpId="0"/>
      <p:bldP spid="16" grpId="0"/>
      <p:bldP spid="112" grpId="0"/>
      <p:bldP spid="113" grpId="0"/>
      <p:bldP spid="1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4BB3CB-9E90-418E-94CB-185DB3532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Backpropagation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A633E27-EED1-4953-BD70-36F25DFEB4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Zusammenfassung Backpropagation (1986):</a:t>
                </a:r>
              </a:p>
              <a:p>
                <a:pPr lvl="1"/>
                <a:r>
                  <a:rPr lang="de-DE" dirty="0"/>
                  <a:t>Algorithmus um die Ableitungen der Kosten nach den Parametern zu finden</a:t>
                </a:r>
              </a:p>
              <a:p>
                <a:pPr lvl="1"/>
                <a:r>
                  <a:rPr lang="de-DE" dirty="0"/>
                  <a:t>Update erfolgt dann mittels „</a:t>
                </a:r>
                <a:r>
                  <a:rPr lang="de-DE" dirty="0" err="1"/>
                  <a:t>Stochastic</a:t>
                </a:r>
                <a:r>
                  <a:rPr lang="de-DE" dirty="0"/>
                  <a:t> Gradient </a:t>
                </a:r>
                <a:r>
                  <a:rPr lang="de-DE" dirty="0" err="1"/>
                  <a:t>Descent</a:t>
                </a:r>
                <a:r>
                  <a:rPr lang="de-DE" dirty="0"/>
                  <a:t>“ SGD: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𝑛𝑒𝑢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𝛿𝜃</m:t>
                        </m:r>
                      </m:den>
                    </m:f>
                  </m:oMath>
                </a14:m>
                <a:endParaRPr lang="de-DE" dirty="0">
                  <a:ea typeface="Cambria Math" panose="02040503050406030204" pitchFamily="18" charset="0"/>
                </a:endParaRPr>
              </a:p>
              <a:p>
                <a:pPr lvl="2"/>
                <a:endParaRPr lang="de-DE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de-DE" dirty="0"/>
                  <a:t>Heute:</a:t>
                </a:r>
              </a:p>
              <a:p>
                <a:pPr lvl="3"/>
                <a:r>
                  <a:rPr lang="de-DE" dirty="0"/>
                  <a:t>ADAM Methode:</a:t>
                </a:r>
              </a:p>
              <a:p>
                <a:pPr lvl="4"/>
                <a:r>
                  <a:rPr lang="de-DE" dirty="0"/>
                  <a:t>Berücksichtigt unter anderem die Momente der Gradienten</a:t>
                </a:r>
              </a:p>
              <a:p>
                <a:pPr lvl="3"/>
                <a:r>
                  <a:rPr lang="de-DE" dirty="0" err="1"/>
                  <a:t>CrossEntropy</a:t>
                </a:r>
                <a:r>
                  <a:rPr lang="de-DE" dirty="0"/>
                  <a:t>-Loss:</a:t>
                </a:r>
              </a:p>
              <a:p>
                <a:pPr lvl="4"/>
                <a:r>
                  <a:rPr lang="de-DE" dirty="0"/>
                  <a:t>Für Klassifizierungsprobleme!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acc>
                      <m:accPr>
                        <m:chr m:val="̂"/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A633E27-EED1-4953-BD70-36F25DFEB4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50" t="-749" r="-525" b="-2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404A4C-8B84-4647-A5A3-3DE44777C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AD172B1-78C6-4CBF-A9B6-05820401D9D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9" name="Inhaltsplatzhalter 5">
            <a:extLst>
              <a:ext uri="{FF2B5EF4-FFF2-40B4-BE49-F238E27FC236}">
                <a16:creationId xmlns:a16="http://schemas.microsoft.com/office/drawing/2014/main" id="{24B1A624-801E-44A8-8F8D-5572F85B57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496763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73752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BD9E69-31E1-40FD-9020-6A94148A7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Pfad zu Deep Learning (Fokus auf Bilderkennung)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FA341E-274E-417F-A914-74CBC7FC8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6506868E-249D-4C0E-B1F3-0280606CF5D8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3131847466"/>
              </p:ext>
            </p:extLst>
          </p:nvPr>
        </p:nvGraphicFramePr>
        <p:xfrm>
          <a:off x="1052146" y="2713589"/>
          <a:ext cx="7046823" cy="2113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770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B9FDED5-A62F-4F9F-AF98-8786956302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Problem der „Feed Forward NN“:</a:t>
                </a:r>
              </a:p>
              <a:p>
                <a:pPr lvl="1"/>
                <a:r>
                  <a:rPr lang="de-DE" dirty="0"/>
                  <a:t>Skaliert nicht für großen Eingang, Beispiel:</a:t>
                </a:r>
              </a:p>
              <a:p>
                <a:pPr lvl="2"/>
                <a:r>
                  <a:rPr lang="de-DE" dirty="0"/>
                  <a:t>224* 224 Pixel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de-DE" dirty="0"/>
                  <a:t> 50 000 Eingänge</a:t>
                </a:r>
              </a:p>
              <a:p>
                <a:pPr lvl="2"/>
                <a:r>
                  <a:rPr lang="de-DE" dirty="0"/>
                  <a:t>Bei nächstem Layer halbe Größe: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de-DE" dirty="0"/>
                  <a:t>25 000 Ausgänge</a:t>
                </a:r>
              </a:p>
              <a:p>
                <a:pPr lvl="3"/>
                <a:r>
                  <a:rPr lang="de-DE" dirty="0"/>
                  <a:t>1  Milliarde 258 Millionen Parameter für einen Layer!</a:t>
                </a:r>
              </a:p>
              <a:p>
                <a:pPr lvl="1"/>
                <a:endParaRPr lang="de-DE" dirty="0"/>
              </a:p>
              <a:p>
                <a:pPr lvl="1"/>
                <a:r>
                  <a:rPr lang="de-DE" dirty="0"/>
                  <a:t>Zusammenhang zwischen weit entfernten Pixeln kaum gegeben</a:t>
                </a:r>
              </a:p>
              <a:p>
                <a:pPr lvl="2"/>
                <a:r>
                  <a:rPr lang="de-DE" dirty="0"/>
                  <a:t>Soll aber erlernt werden</a:t>
                </a:r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B9FDED5-A62F-4F9F-AF98-8786956302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50" t="-74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1B0DC36-E767-4B91-87A5-09E309AD365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6BA21663-2EB6-41D7-87A0-9883077A16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8089052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Gewitterblitz 6">
            <a:extLst>
              <a:ext uri="{FF2B5EF4-FFF2-40B4-BE49-F238E27FC236}">
                <a16:creationId xmlns:a16="http://schemas.microsoft.com/office/drawing/2014/main" id="{02FFDCA8-75DC-4D77-B820-5B47C2FDFA55}"/>
              </a:ext>
            </a:extLst>
          </p:cNvPr>
          <p:cNvSpPr/>
          <p:nvPr/>
        </p:nvSpPr>
        <p:spPr bwMode="auto">
          <a:xfrm>
            <a:off x="7343775" y="2448983"/>
            <a:ext cx="514350" cy="1057275"/>
          </a:xfrm>
          <a:prstGeom prst="lightningBol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511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9FDED5-A62F-4F9F-AF98-878695630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Lösung: </a:t>
            </a:r>
            <a:r>
              <a:rPr lang="de-DE" dirty="0" err="1"/>
              <a:t>LeNet</a:t>
            </a:r>
            <a:r>
              <a:rPr lang="de-DE" dirty="0"/>
              <a:t>- 5 ( 60 000 Parameter)</a:t>
            </a:r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DCB8B28-BEB9-4F8A-8E72-9B1486953E8F}"/>
              </a:ext>
            </a:extLst>
          </p:cNvPr>
          <p:cNvSpPr txBox="1"/>
          <p:nvPr/>
        </p:nvSpPr>
        <p:spPr>
          <a:xfrm>
            <a:off x="1752601" y="6427113"/>
            <a:ext cx="739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2"/>
              </a:rPr>
              <a:t>https://d2l.ai/chapter_convolutional-neural-networks/lenet.html</a:t>
            </a:r>
            <a:endParaRPr lang="de-DE" sz="1100" dirty="0"/>
          </a:p>
          <a:p>
            <a:endParaRPr lang="de-DE" sz="1100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18AF7C57-95A1-493D-9F62-0423D85D08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D02C04D-4317-4B90-BF73-1016F6381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8127" y="2387681"/>
            <a:ext cx="8602522" cy="3244768"/>
          </a:xfrm>
          <a:prstGeom prst="rect">
            <a:avLst/>
          </a:prstGeom>
        </p:spPr>
      </p:pic>
      <p:graphicFrame>
        <p:nvGraphicFramePr>
          <p:cNvPr id="14" name="Inhaltsplatzhalter 5">
            <a:extLst>
              <a:ext uri="{FF2B5EF4-FFF2-40B4-BE49-F238E27FC236}">
                <a16:creationId xmlns:a16="http://schemas.microsoft.com/office/drawing/2014/main" id="{A20E43D4-965F-4C65-A68C-6F268402D6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206262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978262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08000" y="599091"/>
            <a:ext cx="8128000" cy="609600"/>
          </a:xfrm>
        </p:spPr>
        <p:txBody>
          <a:bodyPr/>
          <a:lstStyle/>
          <a:p>
            <a:r>
              <a:rPr lang="de-DE" dirty="0">
                <a:latin typeface="+mj-lt"/>
              </a:rPr>
              <a:t>Agenda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latin typeface="+mj-lt"/>
              </a:rPr>
              <a:t>27.01.2020</a:t>
            </a:r>
            <a:endParaRPr lang="de-DE" dirty="0">
              <a:latin typeface="+mj-lt"/>
            </a:endParaRPr>
          </a:p>
        </p:txBody>
      </p:sp>
      <p:sp>
        <p:nvSpPr>
          <p:cNvPr id="7" name="Inhaltsplatzhalter 2"/>
          <p:cNvSpPr>
            <a:spLocks noGrp="1"/>
          </p:cNvSpPr>
          <p:nvPr>
            <p:ph idx="4294967295"/>
          </p:nvPr>
        </p:nvSpPr>
        <p:spPr>
          <a:xfrm>
            <a:off x="508000" y="1745587"/>
            <a:ext cx="4864100" cy="5002924"/>
          </a:xfrm>
        </p:spPr>
        <p:txBody>
          <a:bodyPr/>
          <a:lstStyle/>
          <a:p>
            <a:r>
              <a:rPr lang="de-DE" dirty="0">
                <a:latin typeface="+mj-lt"/>
              </a:rPr>
              <a:t>Data Science</a:t>
            </a:r>
          </a:p>
          <a:p>
            <a:endParaRPr lang="de-DE" dirty="0">
              <a:latin typeface="+mj-lt"/>
            </a:endParaRPr>
          </a:p>
          <a:p>
            <a:pPr lvl="1"/>
            <a:r>
              <a:rPr lang="de-DE" dirty="0">
                <a:latin typeface="+mj-lt"/>
              </a:rPr>
              <a:t>Motivation</a:t>
            </a:r>
          </a:p>
          <a:p>
            <a:pPr lvl="1"/>
            <a:endParaRPr lang="de-DE" dirty="0">
              <a:latin typeface="+mj-lt"/>
            </a:endParaRPr>
          </a:p>
          <a:p>
            <a:pPr lvl="1"/>
            <a:r>
              <a:rPr lang="de-DE" dirty="0">
                <a:latin typeface="+mj-lt"/>
              </a:rPr>
              <a:t>Der Pfad zu Deep Learning</a:t>
            </a:r>
          </a:p>
          <a:p>
            <a:pPr marL="457200" lvl="1" indent="0">
              <a:buNone/>
            </a:pPr>
            <a:endParaRPr lang="de-DE" dirty="0">
              <a:latin typeface="+mj-lt"/>
            </a:endParaRPr>
          </a:p>
          <a:p>
            <a:pPr lvl="1"/>
            <a:r>
              <a:rPr lang="de-DE" dirty="0">
                <a:latin typeface="+mj-lt"/>
              </a:rPr>
              <a:t>Eigene Anwendung mit fast.ai</a:t>
            </a:r>
          </a:p>
          <a:p>
            <a:pPr marL="457200" lvl="1" indent="0">
              <a:buNone/>
            </a:pPr>
            <a:endParaRPr lang="de-DE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89471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9FDED5-A62F-4F9F-AF98-878695630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Lösung: </a:t>
            </a:r>
            <a:r>
              <a:rPr lang="de-DE" dirty="0" err="1"/>
              <a:t>Convolutions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7556FDD-C50F-43A6-8308-F985A3912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176" y="2784474"/>
            <a:ext cx="5095875" cy="2847975"/>
          </a:xfrm>
          <a:prstGeom prst="rect">
            <a:avLst/>
          </a:prstGeom>
        </p:spPr>
      </p:pic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644CE89-263F-4C12-ABDE-85B44BD4A8B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DCB8B28-BEB9-4F8A-8E72-9B1486953E8F}"/>
              </a:ext>
            </a:extLst>
          </p:cNvPr>
          <p:cNvSpPr txBox="1"/>
          <p:nvPr/>
        </p:nvSpPr>
        <p:spPr>
          <a:xfrm>
            <a:off x="1752601" y="6427113"/>
            <a:ext cx="739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3"/>
              </a:rPr>
              <a:t>https://towardsdatascience.com/intuitively-understanding-convolutions-for-deep-learning-1f6f42faee1</a:t>
            </a:r>
            <a:endParaRPr lang="de-DE" sz="1100" dirty="0"/>
          </a:p>
          <a:p>
            <a:endParaRPr lang="de-DE" sz="1100" dirty="0"/>
          </a:p>
        </p:txBody>
      </p:sp>
      <p:graphicFrame>
        <p:nvGraphicFramePr>
          <p:cNvPr id="13" name="Inhaltsplatzhalter 5">
            <a:extLst>
              <a:ext uri="{FF2B5EF4-FFF2-40B4-BE49-F238E27FC236}">
                <a16:creationId xmlns:a16="http://schemas.microsoft.com/office/drawing/2014/main" id="{A2CF2E7A-3F3A-48E5-AB53-77A6C85F16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206262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58171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9FDED5-A62F-4F9F-AF98-878695630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Eigenschaften von </a:t>
            </a:r>
            <a:r>
              <a:rPr lang="de-DE" dirty="0" err="1"/>
              <a:t>Convolutions</a:t>
            </a:r>
            <a:r>
              <a:rPr lang="de-DE" dirty="0"/>
              <a:t>:</a:t>
            </a:r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A9A5871A-08A2-4C5F-920F-BD3652724647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76" y="2876850"/>
            <a:ext cx="2439623" cy="2773147"/>
          </a:xfr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C0B3B014-3307-465D-A1BE-3D566086C898}"/>
              </a:ext>
            </a:extLst>
          </p:cNvPr>
          <p:cNvSpPr txBox="1"/>
          <p:nvPr/>
        </p:nvSpPr>
        <p:spPr>
          <a:xfrm>
            <a:off x="1752601" y="6427113"/>
            <a:ext cx="739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3"/>
              </a:rPr>
              <a:t>https://towardsdatascience.com/intuitively-understanding-convolutions-for-deep-learning-1f6f42faee1</a:t>
            </a:r>
            <a:endParaRPr lang="de-DE" sz="1100" dirty="0"/>
          </a:p>
          <a:p>
            <a:endParaRPr lang="de-DE" sz="110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998256C-AAE9-4E81-BA57-D09BA394F56F}"/>
              </a:ext>
            </a:extLst>
          </p:cNvPr>
          <p:cNvSpPr txBox="1"/>
          <p:nvPr/>
        </p:nvSpPr>
        <p:spPr>
          <a:xfrm>
            <a:off x="3467099" y="2875600"/>
            <a:ext cx="562610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/>
              <a:t>Kernel – hier 3, 3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dirty="0"/>
              <a:t>Enthält die zu lernenden Parameter</a:t>
            </a:r>
          </a:p>
          <a:p>
            <a:pPr algn="l"/>
            <a:endParaRPr lang="de-DE" dirty="0"/>
          </a:p>
          <a:p>
            <a:pPr algn="l"/>
            <a:r>
              <a:rPr lang="de-DE" dirty="0" err="1"/>
              <a:t>Padding</a:t>
            </a:r>
            <a:r>
              <a:rPr lang="de-DE" dirty="0"/>
              <a:t> – hier: 1,1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dirty="0"/>
              <a:t>Erweiterter Rand des Originalbildes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dirty="0"/>
              <a:t>Häufig mit Nullen gefüllt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de-DE" dirty="0"/>
          </a:p>
          <a:p>
            <a:pPr algn="l"/>
            <a:r>
              <a:rPr lang="de-DE" dirty="0" err="1"/>
              <a:t>Striding</a:t>
            </a:r>
            <a:r>
              <a:rPr lang="de-DE" dirty="0"/>
              <a:t> – hier: 1,1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dirty="0"/>
              <a:t>Versetzung für jede Auswertung des Kernels</a:t>
            </a:r>
          </a:p>
          <a:p>
            <a:pPr algn="l"/>
            <a:endParaRPr lang="de-DE" dirty="0"/>
          </a:p>
          <a:p>
            <a:pPr algn="l"/>
            <a:endParaRPr lang="de-DE" dirty="0"/>
          </a:p>
        </p:txBody>
      </p:sp>
      <p:graphicFrame>
        <p:nvGraphicFramePr>
          <p:cNvPr id="16" name="Inhaltsplatzhalter 5">
            <a:extLst>
              <a:ext uri="{FF2B5EF4-FFF2-40B4-BE49-F238E27FC236}">
                <a16:creationId xmlns:a16="http://schemas.microsoft.com/office/drawing/2014/main" id="{14009D3C-7181-4781-8972-49A5B1E16D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206262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56270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9FDED5-A62F-4F9F-AF98-878695630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Eigenschaften von </a:t>
            </a:r>
            <a:r>
              <a:rPr lang="de-DE" dirty="0" err="1"/>
              <a:t>Convolutions</a:t>
            </a:r>
            <a:r>
              <a:rPr lang="de-DE" dirty="0"/>
              <a:t>:</a:t>
            </a:r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0B3B014-3307-465D-A1BE-3D566086C898}"/>
              </a:ext>
            </a:extLst>
          </p:cNvPr>
          <p:cNvSpPr txBox="1"/>
          <p:nvPr/>
        </p:nvSpPr>
        <p:spPr>
          <a:xfrm>
            <a:off x="1752601" y="6427113"/>
            <a:ext cx="739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2"/>
              </a:rPr>
              <a:t>https://towardsdatascience.com/intuitively-understanding-convolutions-for-deep-learning-1f6f42faee1</a:t>
            </a:r>
            <a:endParaRPr lang="de-DE" sz="1100" dirty="0"/>
          </a:p>
          <a:p>
            <a:endParaRPr lang="de-DE" sz="1100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907BD4A1-B795-4EF9-A155-A73BE07F6F5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87" y="2662237"/>
            <a:ext cx="2466512" cy="2416175"/>
          </a:xfrm>
        </p:spPr>
      </p:pic>
      <p:graphicFrame>
        <p:nvGraphicFramePr>
          <p:cNvPr id="14" name="Inhaltsplatzhalter 5">
            <a:extLst>
              <a:ext uri="{FF2B5EF4-FFF2-40B4-BE49-F238E27FC236}">
                <a16:creationId xmlns:a16="http://schemas.microsoft.com/office/drawing/2014/main" id="{3CDF4BD6-CB25-40D1-96B0-C281F12E63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206262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FA64F18D-4061-436F-B0D8-34BA19F2A72C}"/>
              </a:ext>
            </a:extLst>
          </p:cNvPr>
          <p:cNvSpPr txBox="1"/>
          <p:nvPr/>
        </p:nvSpPr>
        <p:spPr>
          <a:xfrm>
            <a:off x="3467099" y="2875600"/>
            <a:ext cx="56261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/>
              <a:t>Kernel – hier 3, 3</a:t>
            </a:r>
          </a:p>
          <a:p>
            <a:pPr algn="l"/>
            <a:endParaRPr lang="de-DE" dirty="0"/>
          </a:p>
          <a:p>
            <a:pPr algn="l"/>
            <a:r>
              <a:rPr lang="de-DE" dirty="0"/>
              <a:t>Padding – hier: 0, 0</a:t>
            </a:r>
          </a:p>
          <a:p>
            <a:pPr algn="l"/>
            <a:endParaRPr lang="de-DE" dirty="0"/>
          </a:p>
          <a:p>
            <a:pPr algn="l"/>
            <a:r>
              <a:rPr lang="de-DE" dirty="0" err="1"/>
              <a:t>Striding</a:t>
            </a:r>
            <a:r>
              <a:rPr lang="de-DE" dirty="0"/>
              <a:t> – hier: 2, 2</a:t>
            </a:r>
          </a:p>
          <a:p>
            <a:pPr algn="l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067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9FDED5-A62F-4F9F-AF98-878695630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Eigenschaften von </a:t>
            </a:r>
            <a:r>
              <a:rPr lang="de-DE" dirty="0" err="1"/>
              <a:t>Convolutions</a:t>
            </a:r>
            <a:r>
              <a:rPr lang="de-DE" dirty="0"/>
              <a:t>:</a:t>
            </a:r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0B3B014-3307-465D-A1BE-3D566086C898}"/>
              </a:ext>
            </a:extLst>
          </p:cNvPr>
          <p:cNvSpPr txBox="1"/>
          <p:nvPr/>
        </p:nvSpPr>
        <p:spPr>
          <a:xfrm>
            <a:off x="1752601" y="6427113"/>
            <a:ext cx="739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2"/>
              </a:rPr>
              <a:t>https://developers.google.com/machine-learning/practica/image-classification/convolutional-neural-networks</a:t>
            </a:r>
            <a:endParaRPr lang="de-DE" sz="1100" dirty="0"/>
          </a:p>
          <a:p>
            <a:endParaRPr lang="de-DE" sz="1100" dirty="0"/>
          </a:p>
        </p:txBody>
      </p:sp>
      <p:graphicFrame>
        <p:nvGraphicFramePr>
          <p:cNvPr id="14" name="Inhaltsplatzhalter 5">
            <a:extLst>
              <a:ext uri="{FF2B5EF4-FFF2-40B4-BE49-F238E27FC236}">
                <a16:creationId xmlns:a16="http://schemas.microsoft.com/office/drawing/2014/main" id="{3CDF4BD6-CB25-40D1-96B0-C281F12E63B9}"/>
              </a:ext>
            </a:extLst>
          </p:cNvPr>
          <p:cNvGraphicFramePr>
            <a:graphicFrameLocks/>
          </p:cNvGraphicFramePr>
          <p:nvPr/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FA64F18D-4061-436F-B0D8-34BA19F2A72C}"/>
              </a:ext>
            </a:extLst>
          </p:cNvPr>
          <p:cNvSpPr txBox="1"/>
          <p:nvPr/>
        </p:nvSpPr>
        <p:spPr>
          <a:xfrm>
            <a:off x="3223818" y="2750867"/>
            <a:ext cx="5626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/>
              <a:t>Pooling: </a:t>
            </a:r>
            <a:r>
              <a:rPr lang="de-DE" dirty="0" err="1"/>
              <a:t>MaxPool</a:t>
            </a:r>
            <a:endParaRPr lang="de-DE" dirty="0"/>
          </a:p>
          <a:p>
            <a:pPr algn="l"/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E4E47C66-0894-4B4B-9C1D-3D5AD9D2E54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3235793"/>
            <a:ext cx="5797767" cy="2580327"/>
          </a:xfrm>
        </p:spPr>
      </p:pic>
    </p:spTree>
    <p:extLst>
      <p:ext uri="{BB962C8B-B14F-4D97-AF65-F5344CB8AC3E}">
        <p14:creationId xmlns:p14="http://schemas.microsoft.com/office/powerpoint/2010/main" val="1696875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9FDED5-A62F-4F9F-AF98-878695630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Eigenschaften von </a:t>
            </a:r>
            <a:r>
              <a:rPr lang="de-DE" dirty="0" err="1"/>
              <a:t>Convolutions</a:t>
            </a:r>
            <a:r>
              <a:rPr lang="de-DE" dirty="0"/>
              <a:t>:</a:t>
            </a:r>
          </a:p>
          <a:p>
            <a:pPr lvl="8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0B3B014-3307-465D-A1BE-3D566086C898}"/>
              </a:ext>
            </a:extLst>
          </p:cNvPr>
          <p:cNvSpPr txBox="1"/>
          <p:nvPr/>
        </p:nvSpPr>
        <p:spPr>
          <a:xfrm>
            <a:off x="1752601" y="6427113"/>
            <a:ext cx="739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2"/>
              </a:rPr>
              <a:t>https://towardsdatascience.com/intuitively-understanding-convolutions-for-deep-learning-1f6f42faee1</a:t>
            </a:r>
            <a:endParaRPr lang="de-DE" sz="1100" dirty="0"/>
          </a:p>
          <a:p>
            <a:endParaRPr lang="de-DE" sz="1100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639346E9-2106-4BCC-B8EF-5EB99AA0C2D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17" y="3026726"/>
            <a:ext cx="2646671" cy="2562862"/>
          </a:xfr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DCBBCDC3-B25F-425C-AB5E-D2F48F676F0A}"/>
              </a:ext>
            </a:extLst>
          </p:cNvPr>
          <p:cNvSpPr txBox="1"/>
          <p:nvPr/>
        </p:nvSpPr>
        <p:spPr>
          <a:xfrm>
            <a:off x="503238" y="2826670"/>
            <a:ext cx="1628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Filter: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B892448-AAC2-437B-A716-DDE39B866EA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043114" y="4698870"/>
            <a:ext cx="1314449" cy="2095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254FDD38-FAAA-4D28-A31D-871E1F5366F2}"/>
              </a:ext>
            </a:extLst>
          </p:cNvPr>
          <p:cNvSpPr txBox="1"/>
          <p:nvPr/>
        </p:nvSpPr>
        <p:spPr>
          <a:xfrm>
            <a:off x="3290888" y="4554477"/>
            <a:ext cx="2085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/>
              <a:t>Kernel innerhalb eines Filters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7AFD111-5850-41A0-BA67-E827B035B760}"/>
              </a:ext>
            </a:extLst>
          </p:cNvPr>
          <p:cNvSpPr txBox="1"/>
          <p:nvPr/>
        </p:nvSpPr>
        <p:spPr>
          <a:xfrm>
            <a:off x="5678795" y="3320357"/>
            <a:ext cx="28952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/>
              <a:t>Filter: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dirty="0"/>
              <a:t>Ein Filter produziert ein Ausgangsbild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dirty="0"/>
              <a:t>Ein Filter enthält mehrere Kernels</a:t>
            </a:r>
          </a:p>
        </p:txBody>
      </p:sp>
      <p:graphicFrame>
        <p:nvGraphicFramePr>
          <p:cNvPr id="21" name="Inhaltsplatzhalter 5">
            <a:extLst>
              <a:ext uri="{FF2B5EF4-FFF2-40B4-BE49-F238E27FC236}">
                <a16:creationId xmlns:a16="http://schemas.microsoft.com/office/drawing/2014/main" id="{0E831614-53BB-42EA-9E98-EEE74ABA67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206262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9161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9FDED5-A62F-4F9F-AF98-878695630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Eigenschaften von </a:t>
            </a:r>
            <a:r>
              <a:rPr lang="de-DE" dirty="0" err="1"/>
              <a:t>Convolutions</a:t>
            </a:r>
            <a:r>
              <a:rPr lang="de-DE" dirty="0"/>
              <a:t>:</a:t>
            </a:r>
          </a:p>
          <a:p>
            <a:pPr lvl="8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0B3B014-3307-465D-A1BE-3D566086C898}"/>
              </a:ext>
            </a:extLst>
          </p:cNvPr>
          <p:cNvSpPr txBox="1"/>
          <p:nvPr/>
        </p:nvSpPr>
        <p:spPr>
          <a:xfrm>
            <a:off x="1752601" y="6427113"/>
            <a:ext cx="739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2"/>
              </a:rPr>
              <a:t>https://towardsdatascience.com/intuitively-understanding-convolutions-for-deep-learning-1f6f42faee1</a:t>
            </a:r>
            <a:endParaRPr lang="de-DE" sz="1100" dirty="0"/>
          </a:p>
          <a:p>
            <a:endParaRPr lang="de-DE" sz="1100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690D45A3-089F-41D2-AA5D-81B30922B98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75" y="2697467"/>
            <a:ext cx="4153808" cy="1535414"/>
          </a:xfr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54D2AE6-400A-405C-9377-F93B9789FD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79" y="4334025"/>
            <a:ext cx="4953000" cy="193931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6D927725-A68F-4E00-AC7E-880C4ED7E7F0}"/>
              </a:ext>
            </a:extLst>
          </p:cNvPr>
          <p:cNvSpPr txBox="1"/>
          <p:nvPr/>
        </p:nvSpPr>
        <p:spPr>
          <a:xfrm>
            <a:off x="4871358" y="2862936"/>
            <a:ext cx="3158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Einzigartige Kernels auf einzigartigen Bildern</a:t>
            </a:r>
          </a:p>
        </p:txBody>
      </p:sp>
      <p:graphicFrame>
        <p:nvGraphicFramePr>
          <p:cNvPr id="21" name="Inhaltsplatzhalter 5">
            <a:extLst>
              <a:ext uri="{FF2B5EF4-FFF2-40B4-BE49-F238E27FC236}">
                <a16:creationId xmlns:a16="http://schemas.microsoft.com/office/drawing/2014/main" id="{9784F9D5-4F02-4DB9-B9BB-02E5D09DFC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206262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594079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9FDED5-A62F-4F9F-AF98-878695630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Filter und Kernels:</a:t>
            </a:r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DCB8B28-BEB9-4F8A-8E72-9B1486953E8F}"/>
              </a:ext>
            </a:extLst>
          </p:cNvPr>
          <p:cNvSpPr txBox="1"/>
          <p:nvPr/>
        </p:nvSpPr>
        <p:spPr>
          <a:xfrm>
            <a:off x="1752601" y="6427113"/>
            <a:ext cx="739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2"/>
              </a:rPr>
              <a:t>https://d2l.ai/chapter_convolutional-neural-networks/lenet.html</a:t>
            </a:r>
            <a:endParaRPr lang="de-DE" sz="1100" dirty="0"/>
          </a:p>
          <a:p>
            <a:endParaRPr lang="de-DE" sz="1100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C14059E1-6232-4777-8BE4-371806899658}"/>
              </a:ext>
            </a:extLst>
          </p:cNvPr>
          <p:cNvGrpSpPr/>
          <p:nvPr/>
        </p:nvGrpSpPr>
        <p:grpSpPr>
          <a:xfrm>
            <a:off x="778541" y="4823537"/>
            <a:ext cx="2343150" cy="808912"/>
            <a:chOff x="817431" y="4724492"/>
            <a:chExt cx="2343150" cy="808912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EA6ACDB5-25CD-4AF3-8262-DD7EB8747B25}"/>
                </a:ext>
              </a:extLst>
            </p:cNvPr>
            <p:cNvSpPr txBox="1"/>
            <p:nvPr/>
          </p:nvSpPr>
          <p:spPr>
            <a:xfrm>
              <a:off x="817431" y="5164072"/>
              <a:ext cx="2343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dirty="0">
                  <a:solidFill>
                    <a:schemeClr val="bg2">
                      <a:lumMod val="50000"/>
                    </a:schemeClr>
                  </a:solidFill>
                </a:rPr>
                <a:t>6 Filter a 1 Kernel</a:t>
              </a:r>
            </a:p>
          </p:txBody>
        </p:sp>
        <p:sp>
          <p:nvSpPr>
            <p:cNvPr id="7" name="Pfeil: nach rechts gekrümmt 6">
              <a:extLst>
                <a:ext uri="{FF2B5EF4-FFF2-40B4-BE49-F238E27FC236}">
                  <a16:creationId xmlns:a16="http://schemas.microsoft.com/office/drawing/2014/main" id="{67E07550-1955-4D99-8F06-06276617CF58}"/>
                </a:ext>
              </a:extLst>
            </p:cNvPr>
            <p:cNvSpPr/>
            <p:nvPr/>
          </p:nvSpPr>
          <p:spPr bwMode="auto">
            <a:xfrm rot="16200000">
              <a:off x="1944173" y="4037622"/>
              <a:ext cx="369332" cy="1743071"/>
            </a:xfrm>
            <a:prstGeom prst="curvedRightArrow">
              <a:avLst/>
            </a:prstGeom>
            <a:solidFill>
              <a:schemeClr val="bg2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itchFamily="34" charset="0"/>
              </a:endParaRP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CA06791-63A1-40D1-BD23-33A5B5139598}"/>
              </a:ext>
            </a:extLst>
          </p:cNvPr>
          <p:cNvGrpSpPr/>
          <p:nvPr/>
        </p:nvGrpSpPr>
        <p:grpSpPr>
          <a:xfrm>
            <a:off x="4358020" y="4838529"/>
            <a:ext cx="2343150" cy="874181"/>
            <a:chOff x="865056" y="4659223"/>
            <a:chExt cx="2343150" cy="874181"/>
          </a:xfrm>
        </p:grpSpPr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172448F-062A-4E63-86E2-C6FB19DA8C8E}"/>
                </a:ext>
              </a:extLst>
            </p:cNvPr>
            <p:cNvSpPr txBox="1"/>
            <p:nvPr/>
          </p:nvSpPr>
          <p:spPr>
            <a:xfrm>
              <a:off x="865056" y="5164072"/>
              <a:ext cx="2343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dirty="0">
                  <a:solidFill>
                    <a:schemeClr val="bg2">
                      <a:lumMod val="50000"/>
                    </a:schemeClr>
                  </a:solidFill>
                </a:rPr>
                <a:t>16 Filter a 6 Kernels</a:t>
              </a:r>
            </a:p>
          </p:txBody>
        </p:sp>
        <p:sp>
          <p:nvSpPr>
            <p:cNvPr id="16" name="Pfeil: nach rechts gekrümmt 15">
              <a:extLst>
                <a:ext uri="{FF2B5EF4-FFF2-40B4-BE49-F238E27FC236}">
                  <a16:creationId xmlns:a16="http://schemas.microsoft.com/office/drawing/2014/main" id="{9EF41ADD-54CC-40A7-9A86-9246F5E20B96}"/>
                </a:ext>
              </a:extLst>
            </p:cNvPr>
            <p:cNvSpPr/>
            <p:nvPr/>
          </p:nvSpPr>
          <p:spPr bwMode="auto">
            <a:xfrm rot="16200000">
              <a:off x="1778918" y="4137610"/>
              <a:ext cx="434601" cy="1477827"/>
            </a:xfrm>
            <a:prstGeom prst="curvedRightArrow">
              <a:avLst/>
            </a:prstGeom>
            <a:solidFill>
              <a:schemeClr val="bg2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itchFamily="34" charset="0"/>
              </a:endParaRPr>
            </a:p>
          </p:txBody>
        </p:sp>
      </p:grpSp>
      <p:sp>
        <p:nvSpPr>
          <p:cNvPr id="18" name="Inhaltsplatzhalter 17">
            <a:extLst>
              <a:ext uri="{FF2B5EF4-FFF2-40B4-BE49-F238E27FC236}">
                <a16:creationId xmlns:a16="http://schemas.microsoft.com/office/drawing/2014/main" id="{D83978C0-D212-4765-9701-9541F92A087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2CE6B9E9-674A-42DD-80B6-C484FF1A2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280" y="2035405"/>
            <a:ext cx="8637195" cy="3257846"/>
          </a:xfrm>
          <a:prstGeom prst="rect">
            <a:avLst/>
          </a:prstGeom>
        </p:spPr>
      </p:pic>
      <p:graphicFrame>
        <p:nvGraphicFramePr>
          <p:cNvPr id="20" name="Inhaltsplatzhalter 5">
            <a:extLst>
              <a:ext uri="{FF2B5EF4-FFF2-40B4-BE49-F238E27FC236}">
                <a16:creationId xmlns:a16="http://schemas.microsoft.com/office/drawing/2014/main" id="{0B10F409-14D4-4352-963C-07D0D90564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206262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2217082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BD9E69-31E1-40FD-9020-6A94148A7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Pfad zu Deep Learning (Fokus auf Bilderkennung)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FA341E-274E-417F-A914-74CBC7FC8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6506868E-249D-4C0E-B1F3-0280606CF5D8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4083967217"/>
              </p:ext>
            </p:extLst>
          </p:nvPr>
        </p:nvGraphicFramePr>
        <p:xfrm>
          <a:off x="1052146" y="2713589"/>
          <a:ext cx="7046823" cy="2113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6017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AlexNet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6BA21663-2EB6-41D7-87A0-9883077A16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7089518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3DCB8B28-BEB9-4F8A-8E72-9B1486953E8F}"/>
              </a:ext>
            </a:extLst>
          </p:cNvPr>
          <p:cNvSpPr txBox="1"/>
          <p:nvPr/>
        </p:nvSpPr>
        <p:spPr>
          <a:xfrm>
            <a:off x="1752601" y="6427113"/>
            <a:ext cx="739139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7"/>
              </a:rPr>
              <a:t>https://subscription.packtpub.com/book/big_data_and_business_intelligence/9781789345377/1/ch01lvl1sec14/comparing-underfitting-and-overfitting</a:t>
            </a:r>
            <a:endParaRPr lang="de-DE" sz="1100" dirty="0"/>
          </a:p>
          <a:p>
            <a:endParaRPr lang="de-DE" sz="1100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3A36335-C9AF-4E0B-80E1-B7BE702CA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2099732"/>
            <a:ext cx="8128000" cy="4072467"/>
          </a:xfrm>
        </p:spPr>
        <p:txBody>
          <a:bodyPr/>
          <a:lstStyle/>
          <a:p>
            <a:r>
              <a:rPr lang="de-DE" dirty="0"/>
              <a:t>Bisher:</a:t>
            </a:r>
          </a:p>
          <a:p>
            <a:pPr lvl="1"/>
            <a:r>
              <a:rPr lang="de-DE" dirty="0"/>
              <a:t>Anwendung auf kleine Bilder beschränkt (MNIST, CIFAR10)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Netzwerke „</a:t>
            </a:r>
            <a:r>
              <a:rPr lang="de-DE" dirty="0" err="1"/>
              <a:t>overfitten</a:t>
            </a:r>
            <a:r>
              <a:rPr lang="de-DE" dirty="0"/>
              <a:t>“: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CC6FAF6-8BEA-4873-8098-C56729C795D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088" y="2461943"/>
            <a:ext cx="1008912" cy="75571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64DBA73-1F86-4514-8AD0-D9B9264550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353" y="4641244"/>
            <a:ext cx="5011947" cy="149358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E22F762-FAF3-4CD9-83B7-2EE20EDA4CE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878" y="3017671"/>
            <a:ext cx="2408334" cy="160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587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AlexNet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DCB8B28-BEB9-4F8A-8E72-9B1486953E8F}"/>
              </a:ext>
            </a:extLst>
          </p:cNvPr>
          <p:cNvSpPr txBox="1"/>
          <p:nvPr/>
        </p:nvSpPr>
        <p:spPr>
          <a:xfrm>
            <a:off x="1752601" y="6427113"/>
            <a:ext cx="739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2"/>
              </a:rPr>
              <a:t>https://towardsdatascience.com/preventing-deep-neural-network-from-overfitting-953458db800a</a:t>
            </a:r>
            <a:endParaRPr lang="de-DE" sz="1100" dirty="0"/>
          </a:p>
          <a:p>
            <a:endParaRPr lang="de-DE" sz="1100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3A36335-C9AF-4E0B-80E1-B7BE702CA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2099732"/>
            <a:ext cx="8128000" cy="4072467"/>
          </a:xfrm>
        </p:spPr>
        <p:txBody>
          <a:bodyPr/>
          <a:lstStyle/>
          <a:p>
            <a:r>
              <a:rPr lang="de-DE" dirty="0"/>
              <a:t>Lösung für </a:t>
            </a:r>
            <a:r>
              <a:rPr lang="de-DE" dirty="0" err="1"/>
              <a:t>Overfitting</a:t>
            </a:r>
            <a:r>
              <a:rPr lang="de-DE" dirty="0"/>
              <a:t>:</a:t>
            </a:r>
          </a:p>
          <a:p>
            <a:endParaRPr lang="de-DE" dirty="0"/>
          </a:p>
          <a:p>
            <a:pPr lvl="1"/>
            <a:r>
              <a:rPr lang="de-DE" dirty="0"/>
              <a:t>1. Dropout: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lvl="1"/>
            <a:r>
              <a:rPr lang="de-DE" dirty="0"/>
              <a:t>2. Data Augmentation: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33FA2AE-9B9D-4362-A164-B0FF37359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20" y="2023329"/>
            <a:ext cx="3734159" cy="2123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66B8B17-B4BF-4FAC-924D-0140B37BE1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90" y="4689257"/>
            <a:ext cx="3215127" cy="1276308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BF1BE3D-229C-4315-9EB2-DD26EBEAC7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738" y="4445667"/>
            <a:ext cx="3153215" cy="1752845"/>
          </a:xfrm>
          <a:prstGeom prst="rect">
            <a:avLst/>
          </a:prstGeom>
        </p:spPr>
      </p:pic>
      <p:graphicFrame>
        <p:nvGraphicFramePr>
          <p:cNvPr id="17" name="Inhaltsplatzhalter 5">
            <a:extLst>
              <a:ext uri="{FF2B5EF4-FFF2-40B4-BE49-F238E27FC236}">
                <a16:creationId xmlns:a16="http://schemas.microsoft.com/office/drawing/2014/main" id="{F1989F8A-FECF-49A3-98E2-0DA76A0D05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891909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766379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+mj-lt"/>
              </a:rPr>
              <a:t>Motivation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latin typeface="+mj-lt"/>
              </a:rPr>
              <a:t>Data Science</a:t>
            </a:r>
          </a:p>
        </p:txBody>
      </p:sp>
    </p:spTree>
    <p:extLst>
      <p:ext uri="{BB962C8B-B14F-4D97-AF65-F5344CB8AC3E}">
        <p14:creationId xmlns:p14="http://schemas.microsoft.com/office/powerpoint/2010/main" val="17826368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AlexNet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DCB8B28-BEB9-4F8A-8E72-9B1486953E8F}"/>
              </a:ext>
            </a:extLst>
          </p:cNvPr>
          <p:cNvSpPr txBox="1"/>
          <p:nvPr/>
        </p:nvSpPr>
        <p:spPr>
          <a:xfrm>
            <a:off x="1752601" y="6427113"/>
            <a:ext cx="739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2"/>
              </a:rPr>
              <a:t>https://neurohive.io/en/popular-networks/alexnet-imagenet-classification-with-deep-convolutional-neural-networks/</a:t>
            </a:r>
            <a:endParaRPr lang="de-DE" sz="1100" dirty="0"/>
          </a:p>
          <a:p>
            <a:endParaRPr lang="de-DE" sz="1100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DB5B765-524A-4B28-836E-400B066F97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32" y="2237941"/>
            <a:ext cx="7154936" cy="4024651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B19987DA-833D-45D6-8945-D1BE40DEB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2099732"/>
            <a:ext cx="8128000" cy="4072467"/>
          </a:xfrm>
        </p:spPr>
        <p:txBody>
          <a:bodyPr/>
          <a:lstStyle/>
          <a:p>
            <a:r>
              <a:rPr lang="de-DE" dirty="0"/>
              <a:t>Lösung für Große Bilder: Rechenpower + Architektur </a:t>
            </a:r>
          </a:p>
          <a:p>
            <a:r>
              <a:rPr lang="de-DE" dirty="0"/>
              <a:t>( 60 Millionen Parameter)</a:t>
            </a:r>
          </a:p>
        </p:txBody>
      </p:sp>
      <p:graphicFrame>
        <p:nvGraphicFramePr>
          <p:cNvPr id="15" name="Inhaltsplatzhalter 5">
            <a:extLst>
              <a:ext uri="{FF2B5EF4-FFF2-40B4-BE49-F238E27FC236}">
                <a16:creationId xmlns:a16="http://schemas.microsoft.com/office/drawing/2014/main" id="{8F2054BA-3807-4892-8133-29E943E827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891909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342128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AlexNet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DCB8B28-BEB9-4F8A-8E72-9B1486953E8F}"/>
              </a:ext>
            </a:extLst>
          </p:cNvPr>
          <p:cNvSpPr txBox="1"/>
          <p:nvPr/>
        </p:nvSpPr>
        <p:spPr>
          <a:xfrm>
            <a:off x="1752601" y="6427113"/>
            <a:ext cx="739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2"/>
              </a:rPr>
              <a:t>https://paperswithcode.com/sota/image-classification-on-imagenet</a:t>
            </a:r>
            <a:endParaRPr lang="de-DE" sz="1100" dirty="0"/>
          </a:p>
          <a:p>
            <a:endParaRPr lang="de-DE" sz="11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9103DB4-2DF5-48B7-8343-D449A207E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3676"/>
            <a:ext cx="3543795" cy="3038899"/>
          </a:xfrm>
          <a:prstGeom prst="rect">
            <a:avLst/>
          </a:prstGeom>
        </p:spPr>
      </p:pic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2900DDFB-946C-486E-9B6B-F47A8274A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276" y="2126046"/>
            <a:ext cx="4805872" cy="4072467"/>
          </a:xfrm>
        </p:spPr>
        <p:txBody>
          <a:bodyPr/>
          <a:lstStyle/>
          <a:p>
            <a:r>
              <a:rPr lang="de-DE" dirty="0" err="1"/>
              <a:t>ImageNet</a:t>
            </a:r>
            <a:r>
              <a:rPr lang="de-DE" dirty="0"/>
              <a:t> Ergebnisse:</a:t>
            </a:r>
          </a:p>
          <a:p>
            <a:endParaRPr lang="de-DE" dirty="0"/>
          </a:p>
          <a:p>
            <a:pPr lvl="1"/>
            <a:r>
              <a:rPr lang="de-DE" dirty="0"/>
              <a:t>Zum ersten mal besser als bisherige „konventionelle“ Algorithmen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graphicFrame>
        <p:nvGraphicFramePr>
          <p:cNvPr id="17" name="Inhaltsplatzhalter 5">
            <a:extLst>
              <a:ext uri="{FF2B5EF4-FFF2-40B4-BE49-F238E27FC236}">
                <a16:creationId xmlns:a16="http://schemas.microsoft.com/office/drawing/2014/main" id="{727DD86C-B7DB-4D1C-B60B-192225A19E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891909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36216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BD9E69-31E1-40FD-9020-6A94148A7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Pfad zu Deep Learning (Fokus auf Bilderkennung)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FA341E-274E-417F-A914-74CBC7FC8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6506868E-249D-4C0E-B1F3-0280606CF5D8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3184615331"/>
              </p:ext>
            </p:extLst>
          </p:nvPr>
        </p:nvGraphicFramePr>
        <p:xfrm>
          <a:off x="1052146" y="2713589"/>
          <a:ext cx="7046823" cy="2113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51471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Residual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9FDED5-A62F-4F9F-AF98-878695630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Problem der bisherigen Architekturen:</a:t>
            </a:r>
          </a:p>
          <a:p>
            <a:pPr lvl="1"/>
            <a:r>
              <a:rPr lang="de-DE" dirty="0"/>
              <a:t>Tiefe (= Anzahl der Layer) der </a:t>
            </a:r>
            <a:r>
              <a:rPr lang="de-DE" dirty="0" err="1"/>
              <a:t>Netwerke</a:t>
            </a:r>
            <a:r>
              <a:rPr lang="de-DE" dirty="0"/>
              <a:t> stark begrenzt!</a:t>
            </a:r>
          </a:p>
          <a:p>
            <a:pPr lvl="1"/>
            <a:r>
              <a:rPr lang="de-DE" dirty="0"/>
              <a:t>Ab 20 </a:t>
            </a:r>
            <a:r>
              <a:rPr lang="de-DE" dirty="0" err="1"/>
              <a:t>Layern</a:t>
            </a:r>
            <a:r>
              <a:rPr lang="de-DE" dirty="0"/>
              <a:t> wird die Genauigkeit schlechter!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lvl="1"/>
            <a:r>
              <a:rPr lang="de-DE" dirty="0"/>
              <a:t>Grund:</a:t>
            </a:r>
          </a:p>
          <a:p>
            <a:pPr lvl="2"/>
            <a:r>
              <a:rPr lang="de-DE" dirty="0" err="1"/>
              <a:t>Vanishing</a:t>
            </a:r>
            <a:r>
              <a:rPr lang="de-DE" dirty="0"/>
              <a:t> / </a:t>
            </a:r>
            <a:r>
              <a:rPr lang="de-DE" dirty="0" err="1"/>
              <a:t>Exploding</a:t>
            </a:r>
            <a:r>
              <a:rPr lang="de-DE" dirty="0"/>
              <a:t> </a:t>
            </a:r>
            <a:r>
              <a:rPr lang="de-DE" dirty="0" err="1"/>
              <a:t>Gradients</a:t>
            </a:r>
            <a:endParaRPr lang="de-DE" dirty="0"/>
          </a:p>
          <a:p>
            <a:pPr lvl="2"/>
            <a:r>
              <a:rPr lang="de-DE" dirty="0"/>
              <a:t>Fehlende Normalisierung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8B1596B9-684D-406D-856D-8287187A513D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201" y="3263475"/>
            <a:ext cx="4632474" cy="1607820"/>
          </a:xfrm>
        </p:spPr>
      </p:pic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6BA21663-2EB6-41D7-87A0-9883077A16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4568061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DF7BB91B-E674-4765-B416-E79D6A1C5C41}"/>
              </a:ext>
            </a:extLst>
          </p:cNvPr>
          <p:cNvGrpSpPr/>
          <p:nvPr/>
        </p:nvGrpSpPr>
        <p:grpSpPr>
          <a:xfrm>
            <a:off x="5254951" y="5222743"/>
            <a:ext cx="1640476" cy="819411"/>
            <a:chOff x="562107" y="2233376"/>
            <a:chExt cx="7745281" cy="3868736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5DB4E873-7DE5-40FC-96BE-F2839288D659}"/>
                </a:ext>
              </a:extLst>
            </p:cNvPr>
            <p:cNvSpPr/>
            <p:nvPr/>
          </p:nvSpPr>
          <p:spPr bwMode="auto">
            <a:xfrm>
              <a:off x="562107" y="3281419"/>
              <a:ext cx="914400" cy="9144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2EFD49ED-F7CF-4D01-8357-59D23AD4D705}"/>
                </a:ext>
              </a:extLst>
            </p:cNvPr>
            <p:cNvSpPr/>
            <p:nvPr/>
          </p:nvSpPr>
          <p:spPr bwMode="auto">
            <a:xfrm>
              <a:off x="562107" y="5185360"/>
              <a:ext cx="914400" cy="9144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51E52ABC-AE58-4437-9B00-BBB143C7C93F}"/>
                </a:ext>
              </a:extLst>
            </p:cNvPr>
            <p:cNvSpPr/>
            <p:nvPr/>
          </p:nvSpPr>
          <p:spPr bwMode="auto">
            <a:xfrm>
              <a:off x="3511682" y="5185360"/>
              <a:ext cx="914400" cy="9144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E8CE4BF8-76AD-4B2C-A831-9F945B6A6376}"/>
                </a:ext>
              </a:extLst>
            </p:cNvPr>
            <p:cNvSpPr/>
            <p:nvPr/>
          </p:nvSpPr>
          <p:spPr bwMode="auto">
            <a:xfrm>
              <a:off x="7392988" y="4148194"/>
              <a:ext cx="914400" cy="9144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95CA886B-F8D0-4525-9090-A497C1DEE313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 bwMode="auto">
            <a:xfrm>
              <a:off x="1476507" y="3738619"/>
              <a:ext cx="2035175" cy="190394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E00E74D9-E601-4216-99CF-8B730F6161E5}"/>
                </a:ext>
              </a:extLst>
            </p:cNvPr>
            <p:cNvCxnSpPr/>
            <p:nvPr/>
          </p:nvCxnSpPr>
          <p:spPr bwMode="auto">
            <a:xfrm>
              <a:off x="1473332" y="5654794"/>
              <a:ext cx="203835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BD4F95A1-715F-4B4A-8461-725E9BF9B864}"/>
                </a:ext>
              </a:extLst>
            </p:cNvPr>
            <p:cNvSpPr/>
            <p:nvPr/>
          </p:nvSpPr>
          <p:spPr bwMode="auto">
            <a:xfrm>
              <a:off x="5219913" y="5187712"/>
              <a:ext cx="914400" cy="9144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A9536334-6468-48DC-A5D8-EAF8227FA8B9}"/>
                </a:ext>
              </a:extLst>
            </p:cNvPr>
            <p:cNvCxnSpPr>
              <a:cxnSpLocks/>
              <a:stCxn id="12" idx="6"/>
              <a:endCxn id="19" idx="2"/>
            </p:cNvCxnSpPr>
            <p:nvPr/>
          </p:nvCxnSpPr>
          <p:spPr bwMode="auto">
            <a:xfrm>
              <a:off x="4426082" y="5642560"/>
              <a:ext cx="793831" cy="235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B6EB0755-9E7C-46A9-82ED-C0D3BD900D80}"/>
                </a:ext>
              </a:extLst>
            </p:cNvPr>
            <p:cNvCxnSpPr>
              <a:cxnSpLocks/>
              <a:stCxn id="19" idx="6"/>
              <a:endCxn id="13" idx="2"/>
            </p:cNvCxnSpPr>
            <p:nvPr/>
          </p:nvCxnSpPr>
          <p:spPr bwMode="auto">
            <a:xfrm flipV="1">
              <a:off x="6134313" y="4605394"/>
              <a:ext cx="1258675" cy="10395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0EFB4487-ABFB-4A5D-B271-8E5C6976A8E9}"/>
                </a:ext>
              </a:extLst>
            </p:cNvPr>
            <p:cNvSpPr/>
            <p:nvPr/>
          </p:nvSpPr>
          <p:spPr bwMode="auto">
            <a:xfrm>
              <a:off x="7392988" y="2233376"/>
              <a:ext cx="914400" cy="914400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0D504BCC-F23D-42C4-B3E0-30471E4AAEC4}"/>
                </a:ext>
              </a:extLst>
            </p:cNvPr>
            <p:cNvCxnSpPr>
              <a:stCxn id="25" idx="4"/>
            </p:cNvCxnSpPr>
            <p:nvPr/>
          </p:nvCxnSpPr>
          <p:spPr bwMode="auto">
            <a:xfrm>
              <a:off x="7850188" y="3147776"/>
              <a:ext cx="0" cy="10004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DB898918-ACF0-4FE0-BBF1-708B035B7906}"/>
                </a:ext>
              </a:extLst>
            </p:cNvPr>
            <p:cNvCxnSpPr/>
            <p:nvPr/>
          </p:nvCxnSpPr>
          <p:spPr bwMode="auto">
            <a:xfrm>
              <a:off x="7853363" y="3162912"/>
              <a:ext cx="0" cy="1000418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D955BF1B-7487-4D26-B238-25900F7ABC8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137488" y="4620530"/>
              <a:ext cx="1258675" cy="1039518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5DDF0003-5E69-4898-8789-8D6A6F43BA67}"/>
                </a:ext>
              </a:extLst>
            </p:cNvPr>
            <p:cNvCxnSpPr>
              <a:cxnSpLocks/>
              <a:stCxn id="19" idx="2"/>
              <a:endCxn id="12" idx="6"/>
            </p:cNvCxnSpPr>
            <p:nvPr/>
          </p:nvCxnSpPr>
          <p:spPr bwMode="auto">
            <a:xfrm flipH="1" flipV="1">
              <a:off x="4426082" y="5642560"/>
              <a:ext cx="793831" cy="2352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2E177F24-99B0-4D49-81D5-38BA1EE8030E}"/>
                </a:ext>
              </a:extLst>
            </p:cNvPr>
            <p:cNvCxnSpPr>
              <a:cxnSpLocks/>
              <a:stCxn id="12" idx="2"/>
            </p:cNvCxnSpPr>
            <p:nvPr/>
          </p:nvCxnSpPr>
          <p:spPr bwMode="auto">
            <a:xfrm flipH="1" flipV="1">
              <a:off x="2792468" y="3999328"/>
              <a:ext cx="719214" cy="1643232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236034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08402120-3E06-481F-86A8-28A914F97EAF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66" y="2283404"/>
            <a:ext cx="3267362" cy="3140812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Residual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9FDED5-A62F-4F9F-AF98-878695630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2099732"/>
            <a:ext cx="5401094" cy="4072467"/>
          </a:xfrm>
        </p:spPr>
        <p:txBody>
          <a:bodyPr/>
          <a:lstStyle/>
          <a:p>
            <a:r>
              <a:rPr lang="de-DE" dirty="0"/>
              <a:t>Lösung für die Gradienten - „Skip Connections“:</a:t>
            </a:r>
          </a:p>
          <a:p>
            <a:endParaRPr lang="de-DE" dirty="0"/>
          </a:p>
          <a:p>
            <a:pPr lvl="1"/>
            <a:r>
              <a:rPr lang="de-DE" dirty="0"/>
              <a:t>Verhindert zu kleine Gradienten durch den „Skip“.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Zu große Gradienten werden durch Batchnorm und die  „</a:t>
            </a:r>
            <a:r>
              <a:rPr lang="de-DE" dirty="0" err="1"/>
              <a:t>ReLU</a:t>
            </a:r>
            <a:r>
              <a:rPr lang="de-DE" dirty="0"/>
              <a:t>“ innerhalb der beiden Layer verhindert.</a:t>
            </a:r>
          </a:p>
          <a:p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6BA21663-2EB6-41D7-87A0-9883077A16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8814555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Textfeld 25">
            <a:extLst>
              <a:ext uri="{FF2B5EF4-FFF2-40B4-BE49-F238E27FC236}">
                <a16:creationId xmlns:a16="http://schemas.microsoft.com/office/drawing/2014/main" id="{B84FB426-6147-4E9F-BC5B-F16AF9DECB75}"/>
              </a:ext>
            </a:extLst>
          </p:cNvPr>
          <p:cNvSpPr txBox="1"/>
          <p:nvPr/>
        </p:nvSpPr>
        <p:spPr>
          <a:xfrm>
            <a:off x="1752601" y="6427113"/>
            <a:ext cx="739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8"/>
              </a:rPr>
              <a:t>https://arxiv.org/abs/1502.03167</a:t>
            </a:r>
            <a:endParaRPr lang="de-DE" sz="1100" dirty="0"/>
          </a:p>
          <a:p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3583125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Residual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9FDED5-A62F-4F9F-AF98-878695630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2099732"/>
            <a:ext cx="4460815" cy="4072467"/>
          </a:xfrm>
        </p:spPr>
        <p:txBody>
          <a:bodyPr/>
          <a:lstStyle/>
          <a:p>
            <a:r>
              <a:rPr lang="de-DE" dirty="0"/>
              <a:t>Lösung Normalisierung: </a:t>
            </a:r>
            <a:r>
              <a:rPr lang="de-DE" dirty="0" err="1"/>
              <a:t>BatchNorm</a:t>
            </a:r>
            <a:r>
              <a:rPr lang="de-DE" dirty="0"/>
              <a:t> (2015)</a:t>
            </a:r>
          </a:p>
          <a:p>
            <a:endParaRPr lang="de-DE" dirty="0"/>
          </a:p>
          <a:p>
            <a:pPr lvl="1"/>
            <a:r>
              <a:rPr lang="de-DE" dirty="0"/>
              <a:t>Der Ausgang jedes </a:t>
            </a:r>
            <a:r>
              <a:rPr lang="de-DE" dirty="0" err="1"/>
              <a:t>Layers</a:t>
            </a:r>
            <a:r>
              <a:rPr lang="de-DE" dirty="0"/>
              <a:t> wird über den Trainingsbatch normalisiert.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6BA21663-2EB6-41D7-87A0-9883077A16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8264334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3B35E759-B5F5-4A21-B566-681B6CFC80E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3" t="18466" r="37530" b="64032"/>
          <a:stretch/>
        </p:blipFill>
        <p:spPr>
          <a:xfrm>
            <a:off x="4759188" y="2484728"/>
            <a:ext cx="3705503" cy="1935609"/>
          </a:xfr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B84FB426-6147-4E9F-BC5B-F16AF9DECB75}"/>
              </a:ext>
            </a:extLst>
          </p:cNvPr>
          <p:cNvSpPr txBox="1"/>
          <p:nvPr/>
        </p:nvSpPr>
        <p:spPr>
          <a:xfrm>
            <a:off x="1752601" y="6427113"/>
            <a:ext cx="739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8"/>
              </a:rPr>
              <a:t>https://arxiv.org/abs/1502.03167</a:t>
            </a:r>
            <a:endParaRPr lang="de-DE" sz="1100" dirty="0"/>
          </a:p>
          <a:p>
            <a:endParaRPr lang="de-DE" sz="1100" dirty="0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E3FD337A-B5DC-455E-835D-F44DDDD64DCE}"/>
              </a:ext>
            </a:extLst>
          </p:cNvPr>
          <p:cNvSpPr/>
          <p:nvPr/>
        </p:nvSpPr>
        <p:spPr bwMode="auto">
          <a:xfrm>
            <a:off x="7321444" y="2727947"/>
            <a:ext cx="517585" cy="1362974"/>
          </a:xfrm>
          <a:prstGeom prst="roundRect">
            <a:avLst/>
          </a:prstGeom>
          <a:noFill/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D0BA4FE5-2F19-4F79-A02C-444D60638304}"/>
              </a:ext>
            </a:extLst>
          </p:cNvPr>
          <p:cNvSpPr/>
          <p:nvPr/>
        </p:nvSpPr>
        <p:spPr bwMode="auto">
          <a:xfrm>
            <a:off x="6333009" y="2398533"/>
            <a:ext cx="517585" cy="2021803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EB753D4-445E-4B2E-907B-1821C8F044AB}"/>
              </a:ext>
            </a:extLst>
          </p:cNvPr>
          <p:cNvSpPr txBox="1"/>
          <p:nvPr/>
        </p:nvSpPr>
        <p:spPr>
          <a:xfrm>
            <a:off x="6913740" y="4198197"/>
            <a:ext cx="1487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Blau ist anfällig für starke Änderungen von rot!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5EE55DFA-432F-4D4D-9ED0-9DA10A476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47" y="4070930"/>
            <a:ext cx="3687268" cy="180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013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Residual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9FDED5-A62F-4F9F-AF98-878695630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2099732"/>
            <a:ext cx="8142288" cy="4072467"/>
          </a:xfrm>
        </p:spPr>
        <p:txBody>
          <a:bodyPr/>
          <a:lstStyle/>
          <a:p>
            <a:r>
              <a:rPr lang="de-DE" dirty="0"/>
              <a:t>Architektur:</a:t>
            </a:r>
          </a:p>
          <a:p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84FB426-6147-4E9F-BC5B-F16AF9DECB75}"/>
              </a:ext>
            </a:extLst>
          </p:cNvPr>
          <p:cNvSpPr txBox="1"/>
          <p:nvPr/>
        </p:nvSpPr>
        <p:spPr>
          <a:xfrm>
            <a:off x="1752601" y="6427113"/>
            <a:ext cx="739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2"/>
              </a:rPr>
              <a:t>https://arxiv.org/abs/1502.03167</a:t>
            </a:r>
            <a:endParaRPr lang="de-DE" sz="1100" dirty="0"/>
          </a:p>
          <a:p>
            <a:endParaRPr lang="de-DE" sz="1100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7BEEE50C-891A-4AE9-B075-0CA7764F21E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01420" y="-126535"/>
            <a:ext cx="1446361" cy="8088736"/>
          </a:xfrm>
        </p:spPr>
      </p:pic>
      <p:graphicFrame>
        <p:nvGraphicFramePr>
          <p:cNvPr id="12" name="Inhaltsplatzhalter 5">
            <a:extLst>
              <a:ext uri="{FF2B5EF4-FFF2-40B4-BE49-F238E27FC236}">
                <a16:creationId xmlns:a16="http://schemas.microsoft.com/office/drawing/2014/main" id="{098E1D4C-1F8A-4DB6-A680-BD0368BF43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0367033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964891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 Deep Learning (Vision):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9FDED5-A62F-4F9F-AF98-878695630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2099732"/>
            <a:ext cx="8142288" cy="4072467"/>
          </a:xfrm>
        </p:spPr>
        <p:txBody>
          <a:bodyPr/>
          <a:lstStyle/>
          <a:p>
            <a:r>
              <a:rPr lang="de-DE" dirty="0"/>
              <a:t>Wie geht es weiter? (Bsp. </a:t>
            </a:r>
            <a:r>
              <a:rPr lang="de-DE" dirty="0" err="1"/>
              <a:t>Imagenet</a:t>
            </a:r>
            <a:r>
              <a:rPr lang="de-DE" dirty="0"/>
              <a:t>)</a:t>
            </a:r>
          </a:p>
          <a:p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84FB426-6147-4E9F-BC5B-F16AF9DECB75}"/>
              </a:ext>
            </a:extLst>
          </p:cNvPr>
          <p:cNvSpPr txBox="1"/>
          <p:nvPr/>
        </p:nvSpPr>
        <p:spPr>
          <a:xfrm>
            <a:off x="1752601" y="6427113"/>
            <a:ext cx="739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2"/>
              </a:rPr>
              <a:t>https://arxiv.org/abs/1502.03167</a:t>
            </a:r>
            <a:endParaRPr lang="de-DE" sz="1100" dirty="0"/>
          </a:p>
          <a:p>
            <a:endParaRPr lang="de-DE" sz="1100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0D785DB3-2D3E-43F7-ADBF-86A4EDE8B61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45" y="2431050"/>
            <a:ext cx="6389910" cy="3727450"/>
          </a:xfrm>
        </p:spPr>
      </p:pic>
      <p:graphicFrame>
        <p:nvGraphicFramePr>
          <p:cNvPr id="12" name="Inhaltsplatzhalter 5">
            <a:extLst>
              <a:ext uri="{FF2B5EF4-FFF2-40B4-BE49-F238E27FC236}">
                <a16:creationId xmlns:a16="http://schemas.microsoft.com/office/drawing/2014/main" id="{9DD3F5F8-C890-404B-9FC3-5F44D9A8AC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4061216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99786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Eigene Anwendung mit fast.ai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Basierend auf PyTorch²</a:t>
            </a:r>
          </a:p>
          <a:p>
            <a:r>
              <a:rPr lang="de-DE" dirty="0"/>
              <a:t>Datensatz:</a:t>
            </a:r>
            <a:r>
              <a:rPr lang="en-US" dirty="0"/>
              <a:t> Knee Osteoarthritis Severity Grading dataset³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C2542E7-A0F0-4475-A8EC-44A444A27F36}"/>
              </a:ext>
            </a:extLst>
          </p:cNvPr>
          <p:cNvSpPr txBox="1"/>
          <p:nvPr/>
        </p:nvSpPr>
        <p:spPr>
          <a:xfrm>
            <a:off x="1752601" y="6306343"/>
            <a:ext cx="73913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2"/>
              </a:rPr>
              <a:t>https://www.fast.ai/</a:t>
            </a:r>
          </a:p>
          <a:p>
            <a:r>
              <a:rPr lang="de-DE" sz="1100" dirty="0">
                <a:hlinkClick r:id="rId2"/>
              </a:rPr>
              <a:t>2: https://pytorch.org/</a:t>
            </a:r>
          </a:p>
          <a:p>
            <a:r>
              <a:rPr lang="de-DE" sz="1100" dirty="0">
                <a:hlinkClick r:id="rId2"/>
              </a:rPr>
              <a:t>3: https://data.mendeley.com/datasets/56rmx5bjcr/1</a:t>
            </a:r>
            <a:endParaRPr lang="de-DE" sz="1100" dirty="0"/>
          </a:p>
          <a:p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21073912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001A3B-D32D-4DD1-B315-9556298BB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Knee Osteoarthritis Severity Grading dataset</a:t>
            </a:r>
            <a:br>
              <a:rPr lang="en-US" dirty="0"/>
            </a:b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7FC3FE-4A6E-4F8E-ABC7-6E4B5364F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0DF067A-7D5B-47F6-8B36-793A7EE9CF4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Inhaltsplatzhalter 1">
            <a:extLst>
              <a:ext uri="{FF2B5EF4-FFF2-40B4-BE49-F238E27FC236}">
                <a16:creationId xmlns:a16="http://schemas.microsoft.com/office/drawing/2014/main" id="{36A90676-A1C1-4E8D-89FA-EED3B5DDCF52}"/>
              </a:ext>
            </a:extLst>
          </p:cNvPr>
          <p:cNvSpPr>
            <a:spLocks noGrp="1"/>
          </p:cNvSpPr>
          <p:nvPr/>
        </p:nvSpPr>
        <p:spPr>
          <a:xfrm>
            <a:off x="404091" y="1844675"/>
            <a:ext cx="8508999" cy="294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DFBFE77-E338-4D7C-B212-C8A35704F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321" y="2459530"/>
            <a:ext cx="1080971" cy="108097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0CADBEF-A182-4761-AD7E-8FD478F429DE}"/>
              </a:ext>
            </a:extLst>
          </p:cNvPr>
          <p:cNvSpPr txBox="1"/>
          <p:nvPr/>
        </p:nvSpPr>
        <p:spPr>
          <a:xfrm>
            <a:off x="1373805" y="2145932"/>
            <a:ext cx="428002" cy="2250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lnSpc>
                <a:spcPct val="114000"/>
              </a:lnSpc>
            </a:pPr>
            <a:r>
              <a:rPr lang="en-US" sz="1400" dirty="0">
                <a:latin typeface="+mn-lt"/>
              </a:rPr>
              <a:t>KL- 0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78165AE-ACA5-475D-ADD2-5E237511E6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357" y="2441774"/>
            <a:ext cx="1094450" cy="109445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F60C655-6865-4431-8555-C1B9502A97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872" y="2450452"/>
            <a:ext cx="1087710" cy="108771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EDBB20A-9528-456D-A7CF-11B9D01413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647" y="2466494"/>
            <a:ext cx="1080971" cy="108097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91E0776-7147-4503-B605-4F9BBA7080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3" y="2496188"/>
            <a:ext cx="1074232" cy="1074232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063C890-B1A7-4D4C-97BF-105AE4FF9028}"/>
              </a:ext>
            </a:extLst>
          </p:cNvPr>
          <p:cNvSpPr txBox="1"/>
          <p:nvPr/>
        </p:nvSpPr>
        <p:spPr>
          <a:xfrm>
            <a:off x="2692067" y="2141924"/>
            <a:ext cx="428002" cy="2250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lnSpc>
                <a:spcPct val="114000"/>
              </a:lnSpc>
            </a:pPr>
            <a:r>
              <a:rPr lang="en-US" sz="1400" dirty="0">
                <a:latin typeface="+mn-lt"/>
              </a:rPr>
              <a:t>KL- 1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CF8DA9B-DB9E-459B-8789-23DF13F3A031}"/>
              </a:ext>
            </a:extLst>
          </p:cNvPr>
          <p:cNvSpPr txBox="1"/>
          <p:nvPr/>
        </p:nvSpPr>
        <p:spPr>
          <a:xfrm>
            <a:off x="4148726" y="2145932"/>
            <a:ext cx="428002" cy="2250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lnSpc>
                <a:spcPct val="114000"/>
              </a:lnSpc>
            </a:pPr>
            <a:r>
              <a:rPr lang="en-US" sz="1400" dirty="0">
                <a:latin typeface="+mn-lt"/>
              </a:rPr>
              <a:t>KL- 2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032D177-517A-4FA2-890B-DBE223E1C429}"/>
              </a:ext>
            </a:extLst>
          </p:cNvPr>
          <p:cNvSpPr txBox="1"/>
          <p:nvPr/>
        </p:nvSpPr>
        <p:spPr>
          <a:xfrm>
            <a:off x="5531131" y="2137342"/>
            <a:ext cx="428002" cy="2250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lnSpc>
                <a:spcPct val="114000"/>
              </a:lnSpc>
            </a:pPr>
            <a:r>
              <a:rPr lang="en-US" sz="1400" dirty="0">
                <a:latin typeface="+mn-lt"/>
              </a:rPr>
              <a:t>KL- 3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79B1568-8451-4FE9-93D3-B2810CB965D2}"/>
              </a:ext>
            </a:extLst>
          </p:cNvPr>
          <p:cNvSpPr txBox="1"/>
          <p:nvPr/>
        </p:nvSpPr>
        <p:spPr>
          <a:xfrm>
            <a:off x="6906798" y="2137342"/>
            <a:ext cx="428002" cy="2250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lnSpc>
                <a:spcPct val="114000"/>
              </a:lnSpc>
            </a:pPr>
            <a:r>
              <a:rPr lang="en-US" sz="1400" dirty="0">
                <a:latin typeface="+mn-lt"/>
              </a:rPr>
              <a:t>KL- 4</a:t>
            </a:r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696D0856-FD9C-4A9B-B507-D172A4D8F4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8455497"/>
              </p:ext>
            </p:extLst>
          </p:nvPr>
        </p:nvGraphicFramePr>
        <p:xfrm>
          <a:off x="2625777" y="3767513"/>
          <a:ext cx="4065625" cy="2396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8" name="Textfeld 17">
            <a:extLst>
              <a:ext uri="{FF2B5EF4-FFF2-40B4-BE49-F238E27FC236}">
                <a16:creationId xmlns:a16="http://schemas.microsoft.com/office/drawing/2014/main" id="{966EB257-EE96-4149-B55B-EE2C699638B6}"/>
              </a:ext>
            </a:extLst>
          </p:cNvPr>
          <p:cNvSpPr txBox="1"/>
          <p:nvPr/>
        </p:nvSpPr>
        <p:spPr>
          <a:xfrm>
            <a:off x="1752601" y="6427113"/>
            <a:ext cx="739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8"/>
              </a:rPr>
              <a:t>https://data.mendeley.com/datasets/56rmx5bjcr/1</a:t>
            </a:r>
            <a:endParaRPr lang="de-DE" sz="1100" dirty="0"/>
          </a:p>
          <a:p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3898424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22AC89A1-5BF9-4F1E-95DD-EBF927FA1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20" y="1225551"/>
            <a:ext cx="4872002" cy="504600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F79BAE-0C41-4D1C-BEBA-7D28253C3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7DA4C78-A51D-495A-AF02-35A5EF16254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010C4CB-69CB-429E-ADD0-11F975A7D35F}"/>
              </a:ext>
            </a:extLst>
          </p:cNvPr>
          <p:cNvSpPr txBox="1"/>
          <p:nvPr/>
        </p:nvSpPr>
        <p:spPr>
          <a:xfrm>
            <a:off x="1752601" y="6427113"/>
            <a:ext cx="73913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3"/>
              </a:rPr>
              <a:t>1: https://cai2r.net/news/niams-funds-deep-learning-research-progression-knee-osteoarthritis-nyu-school-medicine</a:t>
            </a:r>
            <a:endParaRPr lang="de-DE" sz="1100" dirty="0"/>
          </a:p>
          <a:p>
            <a:r>
              <a:rPr lang="de-DE" sz="1100" dirty="0">
                <a:hlinkClick r:id="rId4"/>
              </a:rPr>
              <a:t>2: https://www.hcup-us.ahrq.gov/reports/statbriefs/sb186-Operating-Room-Procedures-United-States-2012.pdf</a:t>
            </a:r>
            <a:endParaRPr lang="de-DE" sz="1100" dirty="0"/>
          </a:p>
          <a:p>
            <a:endParaRPr lang="de-DE" sz="1100" dirty="0"/>
          </a:p>
          <a:p>
            <a:endParaRPr lang="de-DE" sz="11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47783E0-9D14-475C-B518-C3387081E6BB}"/>
              </a:ext>
            </a:extLst>
          </p:cNvPr>
          <p:cNvSpPr txBox="1"/>
          <p:nvPr/>
        </p:nvSpPr>
        <p:spPr>
          <a:xfrm>
            <a:off x="5141343" y="3872568"/>
            <a:ext cx="40026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1600" dirty="0"/>
              <a:t>600 000 Knie Endoprothesen jährlich ²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1600" dirty="0"/>
              <a:t>Möglichkeit der Vorhersage, Prävention sehr attraktiv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1600" dirty="0"/>
              <a:t>Diagnose-Zeit von 30min auf den Bruchteil einer Sekunde?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de-DE" sz="16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9F62843-6EFB-497C-86F7-3B869AED07A6}"/>
              </a:ext>
            </a:extLst>
          </p:cNvPr>
          <p:cNvSpPr txBox="1"/>
          <p:nvPr/>
        </p:nvSpPr>
        <p:spPr>
          <a:xfrm>
            <a:off x="1623205" y="1354798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August 2019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8C09EDB-D7AF-4B2A-B558-0E2365B70F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5207" y="1225551"/>
            <a:ext cx="1797653" cy="179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6455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+mj-lt"/>
              </a:rPr>
              <a:t>Programmierung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latin typeface="+mj-lt"/>
              </a:rPr>
              <a:t>Verfügbar unter:</a:t>
            </a:r>
          </a:p>
          <a:p>
            <a:pPr marL="0" indent="0" algn="ctr">
              <a:buNone/>
            </a:pPr>
            <a:r>
              <a:rPr lang="de-DE" sz="4400" dirty="0"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http://bit.ly/KneeDiagnosis</a:t>
            </a:r>
            <a:endParaRPr lang="de-DE" sz="4400" dirty="0">
              <a:latin typeface="+mj-lt"/>
            </a:endParaRPr>
          </a:p>
          <a:p>
            <a:pPr marL="0" indent="0" algn="ctr">
              <a:buNone/>
            </a:pPr>
            <a:endParaRPr lang="de-DE" dirty="0">
              <a:latin typeface="+mj-lt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 dirty="0">
                <a:latin typeface="+mj-lt"/>
              </a:rPr>
              <a:t>Grundlagen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latin typeface="+mj-lt"/>
              </a:rPr>
              <a:t>27.01.2020</a:t>
            </a:r>
            <a:endParaRPr lang="de-DE" dirty="0">
              <a:latin typeface="+mj-lt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D1D7ACF-1A50-4BA2-B697-92AB35D97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688" y="3314699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176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ctrTitle"/>
          </p:nvPr>
        </p:nvSpPr>
        <p:spPr>
          <a:xfrm>
            <a:off x="355600" y="2338442"/>
            <a:ext cx="8199438" cy="772234"/>
          </a:xfrm>
        </p:spPr>
        <p:txBody>
          <a:bodyPr/>
          <a:lstStyle/>
          <a:p>
            <a:r>
              <a:rPr lang="de-DE" dirty="0">
                <a:latin typeface="+mj-lt"/>
              </a:rPr>
              <a:t>Vielen Dank für Ihre Aufmerksamkeit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CE4C6EE-B55E-49FF-AEBD-77E9D80CDA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515" y="3523038"/>
            <a:ext cx="3519846" cy="197644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11"/>
          <p:cNvGrpSpPr/>
          <p:nvPr/>
        </p:nvGrpSpPr>
        <p:grpSpPr>
          <a:xfrm>
            <a:off x="5993673" y="2152660"/>
            <a:ext cx="2902229" cy="2048256"/>
            <a:chOff x="5774632" y="2444244"/>
            <a:chExt cx="2902229" cy="2048256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41320" t="42968" r="18196" b="13677"/>
            <a:stretch>
              <a:fillRect/>
            </a:stretch>
          </p:blipFill>
          <p:spPr bwMode="auto">
            <a:xfrm>
              <a:off x="6020065" y="2444244"/>
              <a:ext cx="2656796" cy="2048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9" name="Gerade Verbindung mit Pfeil 8"/>
            <p:cNvCxnSpPr/>
            <p:nvPr/>
          </p:nvCxnSpPr>
          <p:spPr bwMode="auto">
            <a:xfrm flipV="1">
              <a:off x="5774632" y="3102612"/>
              <a:ext cx="1924481" cy="445671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1" name="Gerade Verbindung mit Pfeil 10"/>
            <p:cNvCxnSpPr/>
            <p:nvPr/>
          </p:nvCxnSpPr>
          <p:spPr bwMode="auto">
            <a:xfrm>
              <a:off x="5784571" y="3548283"/>
              <a:ext cx="1938926" cy="188313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bg2"/>
              </a:solidFill>
              <a:prstDash val="sysDot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0520" y="1828800"/>
            <a:ext cx="8128000" cy="4343400"/>
          </a:xfrm>
        </p:spPr>
        <p:txBody>
          <a:bodyPr/>
          <a:lstStyle/>
          <a:p>
            <a:r>
              <a:rPr lang="de-DE" dirty="0">
                <a:latin typeface="+mj-lt"/>
              </a:rPr>
              <a:t>Nächste Vorlesung am 03.02.2020</a:t>
            </a:r>
            <a:br>
              <a:rPr lang="de-DE" dirty="0">
                <a:latin typeface="+mj-lt"/>
              </a:rPr>
            </a:br>
            <a:r>
              <a:rPr lang="de-DE" sz="1400" i="1" dirty="0">
                <a:latin typeface="+mj-lt"/>
                <a:sym typeface="Wingdings" pitchFamily="2" charset="2"/>
              </a:rPr>
              <a:t>13 Grundlagen der Biokompatibilität</a:t>
            </a:r>
          </a:p>
          <a:p>
            <a:pPr marL="0" indent="0">
              <a:buNone/>
            </a:pPr>
            <a:endParaRPr lang="de-DE" dirty="0">
              <a:latin typeface="+mj-lt"/>
            </a:endParaRPr>
          </a:p>
          <a:p>
            <a:pPr marL="0" indent="0">
              <a:buNone/>
            </a:pPr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Foliendownload auf </a:t>
            </a:r>
            <a:r>
              <a:rPr lang="de-DE" dirty="0" err="1">
                <a:latin typeface="+mj-lt"/>
              </a:rPr>
              <a:t>TUMonline</a:t>
            </a:r>
            <a:r>
              <a:rPr lang="de-DE" dirty="0">
                <a:latin typeface="+mj-lt"/>
              </a:rPr>
              <a:t> (nach Login!)</a:t>
            </a:r>
          </a:p>
          <a:p>
            <a:endParaRPr lang="de-DE" dirty="0">
              <a:latin typeface="+mj-lt"/>
            </a:endParaRP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Fragen und Kontakt </a:t>
            </a:r>
            <a:br>
              <a:rPr lang="de-DE" dirty="0">
                <a:latin typeface="+mj-lt"/>
              </a:rPr>
            </a:br>
            <a:r>
              <a:rPr lang="de-DE" sz="1400" i="1" dirty="0">
                <a:latin typeface="+mj-lt"/>
                <a:sym typeface="Wingdings" pitchFamily="2" charset="2"/>
              </a:rPr>
              <a:t> M.Sc. Nikolas Wilhelm (nikolas.wilhelm@tum.de)</a:t>
            </a:r>
            <a:endParaRPr lang="de-DE" sz="1400" i="1" dirty="0">
              <a:latin typeface="+mj-lt"/>
            </a:endParaRPr>
          </a:p>
          <a:p>
            <a:endParaRPr lang="de-DE" dirty="0">
              <a:latin typeface="+mj-lt"/>
            </a:endParaRPr>
          </a:p>
          <a:p>
            <a:endParaRPr lang="de-DE" dirty="0">
              <a:latin typeface="+mj-lt"/>
            </a:endParaRPr>
          </a:p>
          <a:p>
            <a:r>
              <a:rPr lang="de-DE" dirty="0"/>
              <a:t>Verwendete </a:t>
            </a:r>
            <a:r>
              <a:rPr lang="de-DE" dirty="0" err="1"/>
              <a:t>Jupyter</a:t>
            </a:r>
            <a:r>
              <a:rPr lang="de-DE" dirty="0"/>
              <a:t> Notebooks:</a:t>
            </a:r>
            <a:br>
              <a:rPr lang="de-DE" dirty="0">
                <a:latin typeface="+mj-lt"/>
              </a:rPr>
            </a:br>
            <a:r>
              <a:rPr lang="de-DE" sz="1400" i="1" dirty="0">
                <a:latin typeface="+mj-lt"/>
                <a:sym typeface="Wingdings" pitchFamily="2" charset="2"/>
              </a:rPr>
              <a:t></a:t>
            </a:r>
            <a:r>
              <a:rPr lang="de-DE" sz="1400" i="1" dirty="0">
                <a:latin typeface="+mj-lt"/>
              </a:rPr>
              <a:t> https://github.com/NikonPic/Lecture-TUM-MW-3665</a:t>
            </a:r>
          </a:p>
          <a:p>
            <a:pPr algn="ctr">
              <a:buNone/>
            </a:pPr>
            <a:endParaRPr lang="de-DE" sz="1400" i="1" dirty="0">
              <a:latin typeface="+mj-lt"/>
            </a:endParaRPr>
          </a:p>
          <a:p>
            <a:pPr>
              <a:buNone/>
            </a:pPr>
            <a:r>
              <a:rPr lang="de-DE" sz="1400" i="1" dirty="0">
                <a:solidFill>
                  <a:srgbClr val="E53418"/>
                </a:solidFill>
                <a:latin typeface="+mj-lt"/>
              </a:rPr>
              <a:t>         </a:t>
            </a:r>
          </a:p>
          <a:p>
            <a:pPr>
              <a:buNone/>
            </a:pPr>
            <a:r>
              <a:rPr lang="de-DE" sz="1400" i="1" dirty="0">
                <a:solidFill>
                  <a:srgbClr val="E53418"/>
                </a:solidFill>
                <a:latin typeface="+mj-lt"/>
              </a:rPr>
              <a:t>	</a:t>
            </a:r>
          </a:p>
          <a:p>
            <a:pPr>
              <a:buNone/>
            </a:pPr>
            <a:r>
              <a:rPr lang="de-DE" sz="1400" i="1" dirty="0">
                <a:solidFill>
                  <a:srgbClr val="E53418"/>
                </a:solidFill>
                <a:latin typeface="+mj-lt"/>
              </a:rPr>
              <a:t>	</a:t>
            </a:r>
            <a:endParaRPr lang="de-DE" sz="2000" dirty="0">
              <a:solidFill>
                <a:srgbClr val="E53418"/>
              </a:solidFill>
              <a:latin typeface="+mj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+mj-lt"/>
              </a:rPr>
              <a:t>Ausblick</a:t>
            </a:r>
          </a:p>
        </p:txBody>
      </p:sp>
      <p:sp>
        <p:nvSpPr>
          <p:cNvPr id="12" name="Datumsplatzhalter 6"/>
          <p:cNvSpPr>
            <a:spLocks noGrp="1"/>
          </p:cNvSpPr>
          <p:nvPr>
            <p:ph type="dt" sz="half" idx="10"/>
          </p:nvPr>
        </p:nvSpPr>
        <p:spPr>
          <a:xfrm>
            <a:off x="508000" y="6400800"/>
            <a:ext cx="1905000" cy="304800"/>
          </a:xfrm>
        </p:spPr>
        <p:txBody>
          <a:bodyPr/>
          <a:lstStyle/>
          <a:p>
            <a:pPr>
              <a:defRPr/>
            </a:pPr>
            <a:r>
              <a:rPr lang="de-DE">
                <a:latin typeface="+mj-lt"/>
              </a:rPr>
              <a:t>27.01.2020</a:t>
            </a:r>
            <a:endParaRPr lang="de-DE" dirty="0">
              <a:latin typeface="+mj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Der Pfad zu Deep Learning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Vision</a:t>
            </a:r>
          </a:p>
        </p:txBody>
      </p:sp>
    </p:spTree>
    <p:extLst>
      <p:ext uri="{BB962C8B-B14F-4D97-AF65-F5344CB8AC3E}">
        <p14:creationId xmlns:p14="http://schemas.microsoft.com/office/powerpoint/2010/main" val="2406293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9A6670-71D1-4856-ABFD-0DD387B83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225551"/>
            <a:ext cx="8128000" cy="874182"/>
          </a:xfrm>
        </p:spPr>
        <p:txBody>
          <a:bodyPr/>
          <a:lstStyle/>
          <a:p>
            <a:r>
              <a:rPr lang="de-DE" dirty="0"/>
              <a:t>Was ist „Deep Learning“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DA2A92-78D2-4307-A555-9C072521B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3C33288-4E4F-41BB-AAC2-08DB44315E5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 dirty="0"/>
              <a:t>Der Pfad zu Deep Learning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99BA8F8-7FA6-48E8-B453-3804E3DABB1F}"/>
              </a:ext>
            </a:extLst>
          </p:cNvPr>
          <p:cNvGrpSpPr/>
          <p:nvPr/>
        </p:nvGrpSpPr>
        <p:grpSpPr>
          <a:xfrm>
            <a:off x="1193771" y="1574801"/>
            <a:ext cx="7389842" cy="4663202"/>
            <a:chOff x="110635" y="1414827"/>
            <a:chExt cx="8910729" cy="4927928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16F7A3BB-0F3D-49CF-B7CF-111A5BEE6AD1}"/>
                </a:ext>
              </a:extLst>
            </p:cNvPr>
            <p:cNvSpPr/>
            <p:nvPr/>
          </p:nvSpPr>
          <p:spPr>
            <a:xfrm>
              <a:off x="110635" y="1414827"/>
              <a:ext cx="8582028" cy="4927928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4000"/>
                </a:lnSpc>
              </a:pPr>
              <a:endParaRPr lang="en-US" sz="1800" dirty="0"/>
            </a:p>
            <a:p>
              <a:pPr algn="ctr">
                <a:lnSpc>
                  <a:spcPct val="114000"/>
                </a:lnSpc>
              </a:pPr>
              <a:endParaRPr lang="en-US" sz="1600" dirty="0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D71562CC-CEFD-4929-AF13-DFA855E7B9A8}"/>
                </a:ext>
              </a:extLst>
            </p:cNvPr>
            <p:cNvSpPr/>
            <p:nvPr/>
          </p:nvSpPr>
          <p:spPr>
            <a:xfrm>
              <a:off x="3704626" y="2943824"/>
              <a:ext cx="3333748" cy="228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14000"/>
                </a:lnSpc>
              </a:pPr>
              <a:endParaRPr lang="en-US" sz="1600" dirty="0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5C35A211-F684-4264-9F2E-542BF15FA7FC}"/>
                </a:ext>
              </a:extLst>
            </p:cNvPr>
            <p:cNvSpPr/>
            <p:nvPr/>
          </p:nvSpPr>
          <p:spPr>
            <a:xfrm>
              <a:off x="2815735" y="1786302"/>
              <a:ext cx="5876926" cy="4158595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14000"/>
                </a:lnSpc>
              </a:pPr>
              <a:endParaRPr lang="en-US" sz="1600" dirty="0"/>
            </a:p>
          </p:txBody>
        </p:sp>
        <p:sp>
          <p:nvSpPr>
            <p:cNvPr id="10" name="Textfeld 15">
              <a:extLst>
                <a:ext uri="{FF2B5EF4-FFF2-40B4-BE49-F238E27FC236}">
                  <a16:creationId xmlns:a16="http://schemas.microsoft.com/office/drawing/2014/main" id="{77CAD4F1-0F86-4164-8862-DB4B3A141920}"/>
                </a:ext>
              </a:extLst>
            </p:cNvPr>
            <p:cNvSpPr txBox="1"/>
            <p:nvPr/>
          </p:nvSpPr>
          <p:spPr>
            <a:xfrm>
              <a:off x="194755" y="3358210"/>
              <a:ext cx="2712964" cy="9778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>
                <a:lnSpc>
                  <a:spcPct val="114000"/>
                </a:lnSpc>
              </a:pPr>
              <a:r>
                <a:rPr lang="en-US" sz="1600" dirty="0">
                  <a:latin typeface="+mn-lt"/>
                </a:rPr>
                <a:t>Artificial intelligence (AI)</a:t>
              </a:r>
            </a:p>
            <a:p>
              <a:pPr>
                <a:lnSpc>
                  <a:spcPct val="114000"/>
                </a:lnSpc>
              </a:pPr>
              <a:r>
                <a:rPr lang="en-US" sz="1050" dirty="0">
                  <a:latin typeface="+mn-lt"/>
                </a:rPr>
                <a:t>Engineering of making intelligent</a:t>
              </a:r>
            </a:p>
            <a:p>
              <a:pPr>
                <a:lnSpc>
                  <a:spcPct val="114000"/>
                </a:lnSpc>
              </a:pPr>
              <a:r>
                <a:rPr lang="en-US" sz="1050" dirty="0">
                  <a:latin typeface="+mn-lt"/>
                </a:rPr>
                <a:t>machines and programs</a:t>
              </a:r>
            </a:p>
            <a:p>
              <a:pPr>
                <a:lnSpc>
                  <a:spcPct val="114000"/>
                </a:lnSpc>
              </a:pPr>
              <a:endParaRPr lang="en-US" sz="1200" dirty="0">
                <a:latin typeface="+mn-lt"/>
              </a:endParaRPr>
            </a:p>
          </p:txBody>
        </p:sp>
        <p:sp>
          <p:nvSpPr>
            <p:cNvPr id="11" name="Textfeld 17">
              <a:extLst>
                <a:ext uri="{FF2B5EF4-FFF2-40B4-BE49-F238E27FC236}">
                  <a16:creationId xmlns:a16="http://schemas.microsoft.com/office/drawing/2014/main" id="{8DE92833-1B8F-47A3-9134-B69DE2A33D09}"/>
                </a:ext>
              </a:extLst>
            </p:cNvPr>
            <p:cNvSpPr txBox="1"/>
            <p:nvPr/>
          </p:nvSpPr>
          <p:spPr>
            <a:xfrm>
              <a:off x="3026294" y="3353310"/>
              <a:ext cx="3009284" cy="9795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>
                <a:lnSpc>
                  <a:spcPct val="114000"/>
                </a:lnSpc>
              </a:pPr>
              <a:r>
                <a:rPr lang="en-US" sz="1600" dirty="0">
                  <a:latin typeface="+mn-lt"/>
                </a:rPr>
                <a:t>Machine Learning (ML)</a:t>
              </a:r>
            </a:p>
            <a:p>
              <a:pPr>
                <a:lnSpc>
                  <a:spcPct val="114000"/>
                </a:lnSpc>
              </a:pPr>
              <a:r>
                <a:rPr lang="en-GB" sz="1050" dirty="0">
                  <a:latin typeface="+mn-lt"/>
                </a:rPr>
                <a:t>automatically detect patterns in data </a:t>
              </a:r>
            </a:p>
            <a:p>
              <a:pPr>
                <a:lnSpc>
                  <a:spcPct val="114000"/>
                </a:lnSpc>
              </a:pPr>
              <a:r>
                <a:rPr lang="en-GB" sz="1050" dirty="0">
                  <a:latin typeface="+mn-lt"/>
                </a:rPr>
                <a:t>to perform different kinds of decision</a:t>
              </a:r>
            </a:p>
            <a:p>
              <a:pPr>
                <a:lnSpc>
                  <a:spcPct val="114000"/>
                </a:lnSpc>
              </a:pPr>
              <a:r>
                <a:rPr lang="en-GB" sz="1050" dirty="0">
                  <a:latin typeface="+mn-lt"/>
                </a:rPr>
                <a:t>making</a:t>
              </a:r>
              <a:endParaRPr lang="en-US" sz="1200" dirty="0">
                <a:latin typeface="+mn-lt"/>
              </a:endParaRPr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C907D18A-7CA2-432E-B579-2798FC254FCB}"/>
                </a:ext>
              </a:extLst>
            </p:cNvPr>
            <p:cNvSpPr/>
            <p:nvPr/>
          </p:nvSpPr>
          <p:spPr>
            <a:xfrm>
              <a:off x="5683066" y="3101417"/>
              <a:ext cx="3009284" cy="1325817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14000"/>
                </a:lnSpc>
              </a:pPr>
              <a:endParaRPr lang="en-US" sz="1600" dirty="0"/>
            </a:p>
          </p:txBody>
        </p:sp>
        <p:sp>
          <p:nvSpPr>
            <p:cNvPr id="13" name="Textfeld 20">
              <a:extLst>
                <a:ext uri="{FF2B5EF4-FFF2-40B4-BE49-F238E27FC236}">
                  <a16:creationId xmlns:a16="http://schemas.microsoft.com/office/drawing/2014/main" id="{154DF79F-8460-4515-B216-4007D6F77D00}"/>
                </a:ext>
              </a:extLst>
            </p:cNvPr>
            <p:cNvSpPr txBox="1"/>
            <p:nvPr/>
          </p:nvSpPr>
          <p:spPr>
            <a:xfrm>
              <a:off x="6307353" y="3353310"/>
              <a:ext cx="2714011" cy="7554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>
                <a:lnSpc>
                  <a:spcPct val="114000"/>
                </a:lnSpc>
              </a:pPr>
              <a:r>
                <a:rPr lang="en-US" sz="1600" dirty="0">
                  <a:latin typeface="+mn-lt"/>
                </a:rPr>
                <a:t>Deep Learning</a:t>
              </a:r>
            </a:p>
            <a:p>
              <a:pPr>
                <a:lnSpc>
                  <a:spcPct val="114000"/>
                </a:lnSpc>
              </a:pPr>
              <a:r>
                <a:rPr lang="en-GB" sz="1050" dirty="0">
                  <a:latin typeface="+mn-lt"/>
                </a:rPr>
                <a:t>Learning based on Deep Neural Networks</a:t>
              </a:r>
              <a:endParaRPr lang="en-US" sz="12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4841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BD9E69-31E1-40FD-9020-6A94148A7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Pfad zu Deep Learning (Fokus auf Bilderkennung)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FA341E-274E-417F-A914-74CBC7FC8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6506868E-249D-4C0E-B1F3-0280606CF5D8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2196923813"/>
              </p:ext>
            </p:extLst>
          </p:nvPr>
        </p:nvGraphicFramePr>
        <p:xfrm>
          <a:off x="1052146" y="2713589"/>
          <a:ext cx="7046823" cy="2113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1946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4BB3CB-9E90-418E-94CB-185DB3532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225551"/>
            <a:ext cx="8128000" cy="874182"/>
          </a:xfrm>
        </p:spPr>
        <p:txBody>
          <a:bodyPr/>
          <a:lstStyle/>
          <a:p>
            <a:r>
              <a:rPr lang="de-DE" dirty="0"/>
              <a:t>Backpropagation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404A4C-8B84-4647-A5A3-3DE44777C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A7B26752-2FFB-4AE1-AF2B-D6652A8302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2965353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Ellipse 6">
            <a:extLst>
              <a:ext uri="{FF2B5EF4-FFF2-40B4-BE49-F238E27FC236}">
                <a16:creationId xmlns:a16="http://schemas.microsoft.com/office/drawing/2014/main" id="{CE13B830-0EB8-46E0-BF24-E9CEDE2A14BD}"/>
              </a:ext>
            </a:extLst>
          </p:cNvPr>
          <p:cNvSpPr/>
          <p:nvPr/>
        </p:nvSpPr>
        <p:spPr bwMode="auto">
          <a:xfrm>
            <a:off x="562107" y="3281419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34EBAEB-527F-4A94-A336-1277507E464C}"/>
              </a:ext>
            </a:extLst>
          </p:cNvPr>
          <p:cNvSpPr/>
          <p:nvPr/>
        </p:nvSpPr>
        <p:spPr bwMode="auto">
          <a:xfrm>
            <a:off x="562107" y="5185360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F3B85C8-A17C-46C1-809B-FA018BF6BF8E}"/>
              </a:ext>
            </a:extLst>
          </p:cNvPr>
          <p:cNvSpPr/>
          <p:nvPr/>
        </p:nvSpPr>
        <p:spPr bwMode="auto">
          <a:xfrm>
            <a:off x="3514857" y="3281419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AD34415-A6C7-4331-A0B7-4038C8E01B87}"/>
              </a:ext>
            </a:extLst>
          </p:cNvPr>
          <p:cNvSpPr/>
          <p:nvPr/>
        </p:nvSpPr>
        <p:spPr bwMode="auto">
          <a:xfrm>
            <a:off x="3511682" y="5185360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9286FE1-37C9-48D0-98AA-9F2B56815B76}"/>
              </a:ext>
            </a:extLst>
          </p:cNvPr>
          <p:cNvSpPr/>
          <p:nvPr/>
        </p:nvSpPr>
        <p:spPr bwMode="auto">
          <a:xfrm>
            <a:off x="7392988" y="4148194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B12B6E9-131B-4471-839A-29859BBC8C33}"/>
              </a:ext>
            </a:extLst>
          </p:cNvPr>
          <p:cNvSpPr txBox="1"/>
          <p:nvPr/>
        </p:nvSpPr>
        <p:spPr>
          <a:xfrm>
            <a:off x="2685259" y="519570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5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95497488-A003-491D-9592-0428C2633342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 bwMode="auto">
          <a:xfrm>
            <a:off x="1476507" y="3738619"/>
            <a:ext cx="203835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8A76945-952D-4F57-85D6-75B92F5BFF27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 bwMode="auto">
          <a:xfrm>
            <a:off x="1476507" y="3738619"/>
            <a:ext cx="2035175" cy="19039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03CB0024-35F2-4047-B377-04ADAB9B744D}"/>
              </a:ext>
            </a:extLst>
          </p:cNvPr>
          <p:cNvSpPr txBox="1"/>
          <p:nvPr/>
        </p:nvSpPr>
        <p:spPr>
          <a:xfrm>
            <a:off x="2707426" y="319717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9E255464-C940-4D7D-9934-EC16AB5131C3}"/>
              </a:ext>
            </a:extLst>
          </p:cNvPr>
          <p:cNvSpPr txBox="1"/>
          <p:nvPr/>
        </p:nvSpPr>
        <p:spPr>
          <a:xfrm>
            <a:off x="6719153" y="373861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6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517098D9-C7AF-4AAA-B3A5-9EAD16FB4602}"/>
              </a:ext>
            </a:extLst>
          </p:cNvPr>
          <p:cNvSpPr txBox="1"/>
          <p:nvPr/>
        </p:nvSpPr>
        <p:spPr>
          <a:xfrm>
            <a:off x="6763257" y="518536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2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84170A2D-EEB1-400B-AD7B-ED204D0C8341}"/>
              </a:ext>
            </a:extLst>
          </p:cNvPr>
          <p:cNvCxnSpPr/>
          <p:nvPr/>
        </p:nvCxnSpPr>
        <p:spPr bwMode="auto">
          <a:xfrm>
            <a:off x="1473332" y="5654794"/>
            <a:ext cx="203835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EE2C7113-F449-4036-A4B6-7810017A74E4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1476507" y="3738619"/>
            <a:ext cx="2038350" cy="19039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79201CBB-DB60-4128-8724-91F6AC67C449}"/>
              </a:ext>
            </a:extLst>
          </p:cNvPr>
          <p:cNvSpPr txBox="1"/>
          <p:nvPr/>
        </p:nvSpPr>
        <p:spPr>
          <a:xfrm>
            <a:off x="2685259" y="459569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4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9F60ADB8-BB34-4DAF-8626-CBA05BAF6C80}"/>
              </a:ext>
            </a:extLst>
          </p:cNvPr>
          <p:cNvSpPr txBox="1"/>
          <p:nvPr/>
        </p:nvSpPr>
        <p:spPr>
          <a:xfrm>
            <a:off x="2707426" y="387296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B5696075-3072-4A96-A027-162DC34A78FB}"/>
              </a:ext>
            </a:extLst>
          </p:cNvPr>
          <p:cNvSpPr/>
          <p:nvPr/>
        </p:nvSpPr>
        <p:spPr bwMode="auto">
          <a:xfrm>
            <a:off x="5223088" y="3283771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B6DD5E25-2FFB-4E94-9685-9C06410C4B07}"/>
              </a:ext>
            </a:extLst>
          </p:cNvPr>
          <p:cNvSpPr/>
          <p:nvPr/>
        </p:nvSpPr>
        <p:spPr bwMode="auto">
          <a:xfrm>
            <a:off x="5219913" y="5187712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A92E72F5-3599-4D26-9766-3C143B3016E9}"/>
              </a:ext>
            </a:extLst>
          </p:cNvPr>
          <p:cNvCxnSpPr>
            <a:cxnSpLocks/>
            <a:stCxn id="10" idx="6"/>
            <a:endCxn id="49" idx="2"/>
          </p:cNvCxnSpPr>
          <p:nvPr/>
        </p:nvCxnSpPr>
        <p:spPr bwMode="auto">
          <a:xfrm>
            <a:off x="4426082" y="5642560"/>
            <a:ext cx="793831" cy="2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7891D18C-8A7E-4EEC-8811-A11B49941990}"/>
              </a:ext>
            </a:extLst>
          </p:cNvPr>
          <p:cNvCxnSpPr>
            <a:cxnSpLocks/>
            <a:stCxn id="9" idx="6"/>
            <a:endCxn id="48" idx="2"/>
          </p:cNvCxnSpPr>
          <p:nvPr/>
        </p:nvCxnSpPr>
        <p:spPr bwMode="auto">
          <a:xfrm>
            <a:off x="4429257" y="3738619"/>
            <a:ext cx="793831" cy="2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8" name="Textfeld 57">
            <a:extLst>
              <a:ext uri="{FF2B5EF4-FFF2-40B4-BE49-F238E27FC236}">
                <a16:creationId xmlns:a16="http://schemas.microsoft.com/office/drawing/2014/main" id="{3C9A8EC8-081C-49EB-859B-94C589AB93EE}"/>
              </a:ext>
            </a:extLst>
          </p:cNvPr>
          <p:cNvSpPr txBox="1"/>
          <p:nvPr/>
        </p:nvSpPr>
        <p:spPr>
          <a:xfrm>
            <a:off x="4351175" y="3369436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ReLU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1E81F2D5-38C9-459A-A118-677305C81491}"/>
              </a:ext>
            </a:extLst>
          </p:cNvPr>
          <p:cNvSpPr txBox="1"/>
          <p:nvPr/>
        </p:nvSpPr>
        <p:spPr>
          <a:xfrm>
            <a:off x="4351175" y="524104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ReLU</a:t>
            </a:r>
            <a:endParaRPr lang="de-DE" dirty="0"/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E0E2ED53-8AA5-4026-8DED-216D4467F641}"/>
              </a:ext>
            </a:extLst>
          </p:cNvPr>
          <p:cNvCxnSpPr>
            <a:cxnSpLocks/>
            <a:stCxn id="48" idx="6"/>
            <a:endCxn id="12" idx="2"/>
          </p:cNvCxnSpPr>
          <p:nvPr/>
        </p:nvCxnSpPr>
        <p:spPr bwMode="auto">
          <a:xfrm>
            <a:off x="6137488" y="3740971"/>
            <a:ext cx="1255500" cy="8644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E3DD9F3E-BCB5-4592-BF52-4EE09379624F}"/>
              </a:ext>
            </a:extLst>
          </p:cNvPr>
          <p:cNvCxnSpPr>
            <a:cxnSpLocks/>
            <a:stCxn id="49" idx="6"/>
            <a:endCxn id="12" idx="2"/>
          </p:cNvCxnSpPr>
          <p:nvPr/>
        </p:nvCxnSpPr>
        <p:spPr bwMode="auto">
          <a:xfrm flipV="1">
            <a:off x="6134313" y="4605394"/>
            <a:ext cx="1258675" cy="10395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0" name="Textfeld 69">
            <a:extLst>
              <a:ext uri="{FF2B5EF4-FFF2-40B4-BE49-F238E27FC236}">
                <a16:creationId xmlns:a16="http://schemas.microsoft.com/office/drawing/2014/main" id="{EF0808B1-CBEE-4AC6-BB31-330FBC47A650}"/>
              </a:ext>
            </a:extLst>
          </p:cNvPr>
          <p:cNvSpPr txBox="1"/>
          <p:nvPr/>
        </p:nvSpPr>
        <p:spPr>
          <a:xfrm>
            <a:off x="-396061" y="2563718"/>
            <a:ext cx="226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Input Layer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8C414F76-C51E-4FD5-A76B-D63DF42E6924}"/>
              </a:ext>
            </a:extLst>
          </p:cNvPr>
          <p:cNvSpPr txBox="1"/>
          <p:nvPr/>
        </p:nvSpPr>
        <p:spPr>
          <a:xfrm>
            <a:off x="6456033" y="2632838"/>
            <a:ext cx="226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Output Layer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3406C4D8-600C-488A-8211-249C45C34DEE}"/>
              </a:ext>
            </a:extLst>
          </p:cNvPr>
          <p:cNvSpPr txBox="1"/>
          <p:nvPr/>
        </p:nvSpPr>
        <p:spPr>
          <a:xfrm>
            <a:off x="3490107" y="2538762"/>
            <a:ext cx="226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Hidden Layer</a:t>
            </a:r>
          </a:p>
        </p:txBody>
      </p:sp>
      <p:sp>
        <p:nvSpPr>
          <p:cNvPr id="73" name="Rechteck: abgerundete Ecken 72">
            <a:extLst>
              <a:ext uri="{FF2B5EF4-FFF2-40B4-BE49-F238E27FC236}">
                <a16:creationId xmlns:a16="http://schemas.microsoft.com/office/drawing/2014/main" id="{14753D0E-9B95-4253-B534-93D2DB01367E}"/>
              </a:ext>
            </a:extLst>
          </p:cNvPr>
          <p:cNvSpPr/>
          <p:nvPr/>
        </p:nvSpPr>
        <p:spPr bwMode="auto">
          <a:xfrm>
            <a:off x="295275" y="2466975"/>
            <a:ext cx="1569264" cy="3762375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4" name="Rechteck: abgerundete Ecken 73">
            <a:extLst>
              <a:ext uri="{FF2B5EF4-FFF2-40B4-BE49-F238E27FC236}">
                <a16:creationId xmlns:a16="http://schemas.microsoft.com/office/drawing/2014/main" id="{E84D947B-D5F0-4625-8C1F-624942CAF2AD}"/>
              </a:ext>
            </a:extLst>
          </p:cNvPr>
          <p:cNvSpPr/>
          <p:nvPr/>
        </p:nvSpPr>
        <p:spPr bwMode="auto">
          <a:xfrm>
            <a:off x="2533704" y="2466975"/>
            <a:ext cx="3992103" cy="3762375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5" name="Rechteck: abgerundete Ecken 74">
            <a:extLst>
              <a:ext uri="{FF2B5EF4-FFF2-40B4-BE49-F238E27FC236}">
                <a16:creationId xmlns:a16="http://schemas.microsoft.com/office/drawing/2014/main" id="{E3EBB6EC-A8EF-4848-B67B-EE8CF4F5637B}"/>
              </a:ext>
            </a:extLst>
          </p:cNvPr>
          <p:cNvSpPr/>
          <p:nvPr/>
        </p:nvSpPr>
        <p:spPr bwMode="auto">
          <a:xfrm>
            <a:off x="6725563" y="2466975"/>
            <a:ext cx="2034556" cy="3762375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7" name="Inhaltsplatzhalter 76">
            <a:extLst>
              <a:ext uri="{FF2B5EF4-FFF2-40B4-BE49-F238E27FC236}">
                <a16:creationId xmlns:a16="http://schemas.microsoft.com/office/drawing/2014/main" id="{FDE78575-5E54-437A-B1D4-58E1234D780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8" name="Inhaltsplatzhalter 68">
            <a:extLst>
              <a:ext uri="{FF2B5EF4-FFF2-40B4-BE49-F238E27FC236}">
                <a16:creationId xmlns:a16="http://schemas.microsoft.com/office/drawing/2014/main" id="{B5F180E9-251A-4ED4-A862-7F0E586FBC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90107" y="237011"/>
            <a:ext cx="2636535" cy="2053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hteck 78">
                <a:extLst>
                  <a:ext uri="{FF2B5EF4-FFF2-40B4-BE49-F238E27FC236}">
                    <a16:creationId xmlns:a16="http://schemas.microsoft.com/office/drawing/2014/main" id="{D4CAEA2D-5CE8-4CA2-ADD8-3E463CBD2B5A}"/>
                  </a:ext>
                </a:extLst>
              </p:cNvPr>
              <p:cNvSpPr/>
              <p:nvPr/>
            </p:nvSpPr>
            <p:spPr>
              <a:xfrm>
                <a:off x="8331839" y="4339503"/>
                <a:ext cx="4038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9" name="Rechteck 78">
                <a:extLst>
                  <a:ext uri="{FF2B5EF4-FFF2-40B4-BE49-F238E27FC236}">
                    <a16:creationId xmlns:a16="http://schemas.microsoft.com/office/drawing/2014/main" id="{D4CAEA2D-5CE8-4CA2-ADD8-3E463CBD2B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1839" y="4339503"/>
                <a:ext cx="403828" cy="400110"/>
              </a:xfrm>
              <a:prstGeom prst="rect">
                <a:avLst/>
              </a:prstGeom>
              <a:blipFill>
                <a:blip r:embed="rId8"/>
                <a:stretch>
                  <a:fillRect t="-3077" r="-19697" b="-107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3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72" grpId="0"/>
      <p:bldP spid="73" grpId="0" animBg="1"/>
      <p:bldP spid="74" grpId="0" animBg="1"/>
      <p:bldP spid="7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4BB3CB-9E90-418E-94CB-185DB3532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225551"/>
            <a:ext cx="8128000" cy="874182"/>
          </a:xfrm>
        </p:spPr>
        <p:txBody>
          <a:bodyPr/>
          <a:lstStyle/>
          <a:p>
            <a:r>
              <a:rPr lang="de-DE" dirty="0"/>
              <a:t>Backpropagation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404A4C-8B84-4647-A5A3-3DE44777C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E13B830-0EB8-46E0-BF24-E9CEDE2A14BD}"/>
              </a:ext>
            </a:extLst>
          </p:cNvPr>
          <p:cNvSpPr/>
          <p:nvPr/>
        </p:nvSpPr>
        <p:spPr bwMode="auto">
          <a:xfrm>
            <a:off x="562107" y="3281419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34EBAEB-527F-4A94-A336-1277507E464C}"/>
              </a:ext>
            </a:extLst>
          </p:cNvPr>
          <p:cNvSpPr/>
          <p:nvPr/>
        </p:nvSpPr>
        <p:spPr bwMode="auto">
          <a:xfrm>
            <a:off x="562107" y="5185360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F3B85C8-A17C-46C1-809B-FA018BF6BF8E}"/>
              </a:ext>
            </a:extLst>
          </p:cNvPr>
          <p:cNvSpPr/>
          <p:nvPr/>
        </p:nvSpPr>
        <p:spPr bwMode="auto">
          <a:xfrm>
            <a:off x="3514857" y="3281419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AD34415-A6C7-4331-A0B7-4038C8E01B87}"/>
              </a:ext>
            </a:extLst>
          </p:cNvPr>
          <p:cNvSpPr/>
          <p:nvPr/>
        </p:nvSpPr>
        <p:spPr bwMode="auto">
          <a:xfrm>
            <a:off x="3511682" y="5185360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9286FE1-37C9-48D0-98AA-9F2B56815B76}"/>
              </a:ext>
            </a:extLst>
          </p:cNvPr>
          <p:cNvSpPr/>
          <p:nvPr/>
        </p:nvSpPr>
        <p:spPr bwMode="auto">
          <a:xfrm>
            <a:off x="7392988" y="4148194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44587CF-E036-4200-A0ED-BCF99CA04366}"/>
              </a:ext>
            </a:extLst>
          </p:cNvPr>
          <p:cNvSpPr txBox="1"/>
          <p:nvPr/>
        </p:nvSpPr>
        <p:spPr>
          <a:xfrm>
            <a:off x="858218" y="350625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B66641E-6B86-46BF-BF56-F9BA8E873EFD}"/>
              </a:ext>
            </a:extLst>
          </p:cNvPr>
          <p:cNvSpPr txBox="1"/>
          <p:nvPr/>
        </p:nvSpPr>
        <p:spPr>
          <a:xfrm>
            <a:off x="738621" y="5411849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-1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B12B6E9-131B-4471-839A-29859BBC8C33}"/>
              </a:ext>
            </a:extLst>
          </p:cNvPr>
          <p:cNvSpPr txBox="1"/>
          <p:nvPr/>
        </p:nvSpPr>
        <p:spPr>
          <a:xfrm>
            <a:off x="2685259" y="519570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5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95497488-A003-491D-9592-0428C2633342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 bwMode="auto">
          <a:xfrm>
            <a:off x="1476507" y="3738619"/>
            <a:ext cx="203835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8A76945-952D-4F57-85D6-75B92F5BFF27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 bwMode="auto">
          <a:xfrm>
            <a:off x="1476507" y="3738619"/>
            <a:ext cx="2035175" cy="19039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03CB0024-35F2-4047-B377-04ADAB9B744D}"/>
              </a:ext>
            </a:extLst>
          </p:cNvPr>
          <p:cNvSpPr txBox="1"/>
          <p:nvPr/>
        </p:nvSpPr>
        <p:spPr>
          <a:xfrm>
            <a:off x="2707426" y="319717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9E255464-C940-4D7D-9934-EC16AB5131C3}"/>
              </a:ext>
            </a:extLst>
          </p:cNvPr>
          <p:cNvSpPr txBox="1"/>
          <p:nvPr/>
        </p:nvSpPr>
        <p:spPr>
          <a:xfrm>
            <a:off x="6719153" y="373861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6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517098D9-C7AF-4AAA-B3A5-9EAD16FB4602}"/>
              </a:ext>
            </a:extLst>
          </p:cNvPr>
          <p:cNvSpPr txBox="1"/>
          <p:nvPr/>
        </p:nvSpPr>
        <p:spPr>
          <a:xfrm>
            <a:off x="6763257" y="518536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2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84170A2D-EEB1-400B-AD7B-ED204D0C8341}"/>
              </a:ext>
            </a:extLst>
          </p:cNvPr>
          <p:cNvCxnSpPr/>
          <p:nvPr/>
        </p:nvCxnSpPr>
        <p:spPr bwMode="auto">
          <a:xfrm>
            <a:off x="1473332" y="5654794"/>
            <a:ext cx="203835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EE2C7113-F449-4036-A4B6-7810017A74E4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1476507" y="3738619"/>
            <a:ext cx="2038350" cy="19039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79201CBB-DB60-4128-8724-91F6AC67C449}"/>
              </a:ext>
            </a:extLst>
          </p:cNvPr>
          <p:cNvSpPr txBox="1"/>
          <p:nvPr/>
        </p:nvSpPr>
        <p:spPr>
          <a:xfrm>
            <a:off x="2685259" y="459569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4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9F60ADB8-BB34-4DAF-8626-CBA05BAF6C80}"/>
              </a:ext>
            </a:extLst>
          </p:cNvPr>
          <p:cNvSpPr txBox="1"/>
          <p:nvPr/>
        </p:nvSpPr>
        <p:spPr>
          <a:xfrm>
            <a:off x="2707426" y="387296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0A6794DB-47EC-46EC-859D-0D459CC60F17}"/>
              </a:ext>
            </a:extLst>
          </p:cNvPr>
          <p:cNvSpPr txBox="1"/>
          <p:nvPr/>
        </p:nvSpPr>
        <p:spPr>
          <a:xfrm>
            <a:off x="3726163" y="3507786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-1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1D82E0F-9F9E-47E6-92EF-C769AECAB790}"/>
              </a:ext>
            </a:extLst>
          </p:cNvPr>
          <p:cNvSpPr txBox="1"/>
          <p:nvPr/>
        </p:nvSpPr>
        <p:spPr>
          <a:xfrm>
            <a:off x="3787613" y="542396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B5696075-3072-4A96-A027-162DC34A78FB}"/>
              </a:ext>
            </a:extLst>
          </p:cNvPr>
          <p:cNvSpPr/>
          <p:nvPr/>
        </p:nvSpPr>
        <p:spPr bwMode="auto">
          <a:xfrm>
            <a:off x="5223088" y="3283771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B6DD5E25-2FFB-4E94-9685-9C06410C4B07}"/>
              </a:ext>
            </a:extLst>
          </p:cNvPr>
          <p:cNvSpPr/>
          <p:nvPr/>
        </p:nvSpPr>
        <p:spPr bwMode="auto">
          <a:xfrm>
            <a:off x="5219913" y="5187712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A92E72F5-3599-4D26-9766-3C143B3016E9}"/>
              </a:ext>
            </a:extLst>
          </p:cNvPr>
          <p:cNvCxnSpPr>
            <a:cxnSpLocks/>
            <a:stCxn id="10" idx="6"/>
            <a:endCxn id="49" idx="2"/>
          </p:cNvCxnSpPr>
          <p:nvPr/>
        </p:nvCxnSpPr>
        <p:spPr bwMode="auto">
          <a:xfrm>
            <a:off x="4426082" y="5642560"/>
            <a:ext cx="793831" cy="2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7891D18C-8A7E-4EEC-8811-A11B49941990}"/>
              </a:ext>
            </a:extLst>
          </p:cNvPr>
          <p:cNvCxnSpPr>
            <a:cxnSpLocks/>
            <a:stCxn id="9" idx="6"/>
            <a:endCxn id="48" idx="2"/>
          </p:cNvCxnSpPr>
          <p:nvPr/>
        </p:nvCxnSpPr>
        <p:spPr bwMode="auto">
          <a:xfrm>
            <a:off x="4429257" y="3738619"/>
            <a:ext cx="793831" cy="2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8" name="Textfeld 57">
            <a:extLst>
              <a:ext uri="{FF2B5EF4-FFF2-40B4-BE49-F238E27FC236}">
                <a16:creationId xmlns:a16="http://schemas.microsoft.com/office/drawing/2014/main" id="{3C9A8EC8-081C-49EB-859B-94C589AB93EE}"/>
              </a:ext>
            </a:extLst>
          </p:cNvPr>
          <p:cNvSpPr txBox="1"/>
          <p:nvPr/>
        </p:nvSpPr>
        <p:spPr>
          <a:xfrm>
            <a:off x="4351175" y="3369436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ReLU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1E81F2D5-38C9-459A-A118-677305C81491}"/>
              </a:ext>
            </a:extLst>
          </p:cNvPr>
          <p:cNvSpPr txBox="1"/>
          <p:nvPr/>
        </p:nvSpPr>
        <p:spPr>
          <a:xfrm>
            <a:off x="4351175" y="524104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ReLU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8A4E8AA-DAE8-4534-BA35-03B339D63D82}"/>
              </a:ext>
            </a:extLst>
          </p:cNvPr>
          <p:cNvSpPr txBox="1"/>
          <p:nvPr/>
        </p:nvSpPr>
        <p:spPr>
          <a:xfrm>
            <a:off x="5502194" y="350625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0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1C0FFA00-37FA-4269-BBCB-C103D3B7E1C5}"/>
              </a:ext>
            </a:extLst>
          </p:cNvPr>
          <p:cNvSpPr txBox="1"/>
          <p:nvPr/>
        </p:nvSpPr>
        <p:spPr>
          <a:xfrm>
            <a:off x="5502194" y="540886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E0E2ED53-8AA5-4026-8DED-216D4467F641}"/>
              </a:ext>
            </a:extLst>
          </p:cNvPr>
          <p:cNvCxnSpPr>
            <a:cxnSpLocks/>
            <a:stCxn id="48" idx="6"/>
            <a:endCxn id="12" idx="2"/>
          </p:cNvCxnSpPr>
          <p:nvPr/>
        </p:nvCxnSpPr>
        <p:spPr bwMode="auto">
          <a:xfrm>
            <a:off x="6137488" y="3740971"/>
            <a:ext cx="1255500" cy="8644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E3DD9F3E-BCB5-4592-BF52-4EE09379624F}"/>
              </a:ext>
            </a:extLst>
          </p:cNvPr>
          <p:cNvCxnSpPr>
            <a:cxnSpLocks/>
            <a:stCxn id="49" idx="6"/>
            <a:endCxn id="12" idx="2"/>
          </p:cNvCxnSpPr>
          <p:nvPr/>
        </p:nvCxnSpPr>
        <p:spPr bwMode="auto">
          <a:xfrm flipV="1">
            <a:off x="6134313" y="4605394"/>
            <a:ext cx="1258675" cy="10395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7" name="Textfeld 66">
            <a:extLst>
              <a:ext uri="{FF2B5EF4-FFF2-40B4-BE49-F238E27FC236}">
                <a16:creationId xmlns:a16="http://schemas.microsoft.com/office/drawing/2014/main" id="{496F28E0-E048-4389-BE5E-716945459516}"/>
              </a:ext>
            </a:extLst>
          </p:cNvPr>
          <p:cNvSpPr txBox="1"/>
          <p:nvPr/>
        </p:nvSpPr>
        <p:spPr>
          <a:xfrm>
            <a:off x="7672094" y="437456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6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E5E46E4-A73B-459A-BF16-009D86E882F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51" name="Inhaltsplatzhalter 5">
            <a:extLst>
              <a:ext uri="{FF2B5EF4-FFF2-40B4-BE49-F238E27FC236}">
                <a16:creationId xmlns:a16="http://schemas.microsoft.com/office/drawing/2014/main" id="{F27FFE74-A0F5-4D95-B9B0-67F643869C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496763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212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46" grpId="0"/>
      <p:bldP spid="47" grpId="0"/>
      <p:bldP spid="60" grpId="0"/>
      <p:bldP spid="61" grpId="0"/>
      <p:bldP spid="67" grpId="0"/>
    </p:bldLst>
  </p:timing>
</p:sld>
</file>

<file path=ppt/theme/theme1.xml><?xml version="1.0" encoding="utf-8"?>
<a:theme xmlns:a="http://schemas.openxmlformats.org/drawingml/2006/main" name="01 - Grundlagen">
  <a:themeElements>
    <a:clrScheme name="Leere Präsentation 1">
      <a:dk1>
        <a:srgbClr val="000000"/>
      </a:dk1>
      <a:lt1>
        <a:srgbClr val="FFFFFF"/>
      </a:lt1>
      <a:dk2>
        <a:srgbClr val="005293"/>
      </a:dk2>
      <a:lt2>
        <a:srgbClr val="0065BD"/>
      </a:lt2>
      <a:accent1>
        <a:srgbClr val="A2AD00"/>
      </a:accent1>
      <a:accent2>
        <a:srgbClr val="E37222"/>
      </a:accent2>
      <a:accent3>
        <a:srgbClr val="FFFFFF"/>
      </a:accent3>
      <a:accent4>
        <a:srgbClr val="000000"/>
      </a:accent4>
      <a:accent5>
        <a:srgbClr val="CED3AA"/>
      </a:accent5>
      <a:accent6>
        <a:srgbClr val="CE671E"/>
      </a:accent6>
      <a:hlink>
        <a:srgbClr val="DAD7CB"/>
      </a:hlink>
      <a:folHlink>
        <a:srgbClr val="9C9D9F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5293"/>
        </a:dk2>
        <a:lt2>
          <a:srgbClr val="0065BD"/>
        </a:lt2>
        <a:accent1>
          <a:srgbClr val="A2AD00"/>
        </a:accent1>
        <a:accent2>
          <a:srgbClr val="E37222"/>
        </a:accent2>
        <a:accent3>
          <a:srgbClr val="FFFFFF"/>
        </a:accent3>
        <a:accent4>
          <a:srgbClr val="000000"/>
        </a:accent4>
        <a:accent5>
          <a:srgbClr val="CED3AA"/>
        </a:accent5>
        <a:accent6>
          <a:srgbClr val="CE671E"/>
        </a:accent6>
        <a:hlink>
          <a:srgbClr val="DAD7CB"/>
        </a:hlink>
        <a:folHlink>
          <a:srgbClr val="9C9D9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1550</Words>
  <Application>Microsoft Office PowerPoint</Application>
  <PresentationFormat>Bildschirmpräsentation (4:3)</PresentationFormat>
  <Paragraphs>537</Paragraphs>
  <Slides>42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47" baseType="lpstr">
      <vt:lpstr>Arial</vt:lpstr>
      <vt:lpstr>Cambria Math</vt:lpstr>
      <vt:lpstr>TUM Neue Helvetica 55 Regular</vt:lpstr>
      <vt:lpstr>Wingdings</vt:lpstr>
      <vt:lpstr>01 - Grundlagen</vt:lpstr>
      <vt:lpstr>Auslegung, Herstellung und Prüfung medizinischer Implantate</vt:lpstr>
      <vt:lpstr>Agenda</vt:lpstr>
      <vt:lpstr>Motivation</vt:lpstr>
      <vt:lpstr>PowerPoint-Präsentation</vt:lpstr>
      <vt:lpstr>Der Pfad zu Deep Learning</vt:lpstr>
      <vt:lpstr>Was ist „Deep Learning“</vt:lpstr>
      <vt:lpstr>Der Pfad zu Deep Learning (Fokus auf Bilderkennung)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Der Pfad zu Deep Learning (Fokus auf Bilderkennung)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Der Pfad zu Deep Learning (Fokus auf Bilderkennung)</vt:lpstr>
      <vt:lpstr>AlexNet</vt:lpstr>
      <vt:lpstr>AlexNet</vt:lpstr>
      <vt:lpstr>AlexNet</vt:lpstr>
      <vt:lpstr>AlexNet</vt:lpstr>
      <vt:lpstr>Der Pfad zu Deep Learning (Fokus auf Bilderkennung)</vt:lpstr>
      <vt:lpstr>Residual Neural Networks</vt:lpstr>
      <vt:lpstr>Residual Neural Networks</vt:lpstr>
      <vt:lpstr>Residual Neural Networks</vt:lpstr>
      <vt:lpstr>Residual Neural Networks</vt:lpstr>
      <vt:lpstr>Ausblick Deep Learning (Vision):</vt:lpstr>
      <vt:lpstr>Eigene Anwendung mit fast.ai</vt:lpstr>
      <vt:lpstr>Knee Osteoarthritis Severity Grading dataset </vt:lpstr>
      <vt:lpstr>Programmierung</vt:lpstr>
      <vt:lpstr>Vielen Dank für Ihre Aufmerksamkeit</vt:lpstr>
      <vt:lpstr>Ausblick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Regelungstechnik</dc:title>
  <dc:creator>Peter Foehr</dc:creator>
  <cp:lastModifiedBy>Wilhelm, Nikolas</cp:lastModifiedBy>
  <cp:revision>783</cp:revision>
  <dcterms:created xsi:type="dcterms:W3CDTF">2008-10-13T09:57:43Z</dcterms:created>
  <dcterms:modified xsi:type="dcterms:W3CDTF">2020-01-27T13:50:06Z</dcterms:modified>
</cp:coreProperties>
</file>